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tags/tag6.xml" ContentType="application/vnd.openxmlformats-officedocument.presentationml.tags+xml"/>
  <Override PartName="/ppt/notesSlides/notesSlide29.xml" ContentType="application/vnd.openxmlformats-officedocument.presentationml.notesSlide+xml"/>
  <Override PartName="/ppt/tags/tag7.xml" ContentType="application/vnd.openxmlformats-officedocument.presentationml.tags+xml"/>
  <Override PartName="/ppt/notesSlides/notesSlide30.xml" ContentType="application/vnd.openxmlformats-officedocument.presentationml.notesSlide+xml"/>
  <Override PartName="/ppt/tags/tag8.xml" ContentType="application/vnd.openxmlformats-officedocument.presentationml.tags+xml"/>
  <Override PartName="/ppt/notesSlides/notesSlide31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tags/tag9.xml" ContentType="application/vnd.openxmlformats-officedocument.presentationml.tags+xml"/>
  <Override PartName="/ppt/notesSlides/notesSlide32.xml" ContentType="application/vnd.openxmlformats-officedocument.presentationml.notesSlide+xml"/>
  <Override PartName="/ppt/tags/tag1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72" r:id="rId2"/>
    <p:sldId id="389" r:id="rId3"/>
    <p:sldId id="409" r:id="rId4"/>
    <p:sldId id="408" r:id="rId5"/>
    <p:sldId id="273" r:id="rId6"/>
    <p:sldId id="352" r:id="rId7"/>
    <p:sldId id="295" r:id="rId8"/>
    <p:sldId id="411" r:id="rId9"/>
    <p:sldId id="412" r:id="rId10"/>
    <p:sldId id="415" r:id="rId11"/>
    <p:sldId id="413" r:id="rId12"/>
    <p:sldId id="414" r:id="rId13"/>
    <p:sldId id="416" r:id="rId14"/>
    <p:sldId id="375" r:id="rId15"/>
    <p:sldId id="376" r:id="rId16"/>
    <p:sldId id="325" r:id="rId17"/>
    <p:sldId id="326" r:id="rId18"/>
    <p:sldId id="327" r:id="rId19"/>
    <p:sldId id="328" r:id="rId20"/>
    <p:sldId id="390" r:id="rId21"/>
    <p:sldId id="384" r:id="rId22"/>
    <p:sldId id="429" r:id="rId23"/>
    <p:sldId id="418" r:id="rId24"/>
    <p:sldId id="419" r:id="rId25"/>
    <p:sldId id="318" r:id="rId26"/>
    <p:sldId id="366" r:id="rId27"/>
    <p:sldId id="420" r:id="rId28"/>
    <p:sldId id="300" r:id="rId29"/>
    <p:sldId id="425" r:id="rId30"/>
    <p:sldId id="377" r:id="rId31"/>
    <p:sldId id="301" r:id="rId32"/>
    <p:sldId id="276" r:id="rId33"/>
    <p:sldId id="394" r:id="rId34"/>
    <p:sldId id="368" r:id="rId35"/>
    <p:sldId id="395" r:id="rId36"/>
    <p:sldId id="371" r:id="rId37"/>
    <p:sldId id="372" r:id="rId38"/>
    <p:sldId id="396" r:id="rId39"/>
    <p:sldId id="379" r:id="rId40"/>
    <p:sldId id="324" r:id="rId41"/>
    <p:sldId id="393" r:id="rId42"/>
    <p:sldId id="392" r:id="rId43"/>
    <p:sldId id="430" r:id="rId44"/>
    <p:sldId id="400" r:id="rId45"/>
    <p:sldId id="397" r:id="rId46"/>
    <p:sldId id="403" r:id="rId47"/>
    <p:sldId id="404" r:id="rId48"/>
    <p:sldId id="405" r:id="rId49"/>
    <p:sldId id="406" r:id="rId50"/>
    <p:sldId id="401" r:id="rId51"/>
    <p:sldId id="266" r:id="rId52"/>
    <p:sldId id="306" r:id="rId53"/>
    <p:sldId id="380" r:id="rId54"/>
    <p:sldId id="422" r:id="rId55"/>
    <p:sldId id="284" r:id="rId56"/>
    <p:sldId id="387" r:id="rId57"/>
    <p:sldId id="427" r:id="rId58"/>
    <p:sldId id="347" r:id="rId59"/>
    <p:sldId id="423" r:id="rId60"/>
    <p:sldId id="268" r:id="rId61"/>
    <p:sldId id="407" r:id="rId62"/>
    <p:sldId id="270" r:id="rId63"/>
    <p:sldId id="312" r:id="rId64"/>
    <p:sldId id="428" r:id="rId65"/>
    <p:sldId id="346" r:id="rId66"/>
    <p:sldId id="308" r:id="rId67"/>
    <p:sldId id="310" r:id="rId68"/>
    <p:sldId id="311" r:id="rId69"/>
    <p:sldId id="424" r:id="rId70"/>
    <p:sldId id="417" r:id="rId71"/>
    <p:sldId id="280" r:id="rId72"/>
    <p:sldId id="344" r:id="rId73"/>
    <p:sldId id="381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FF6C"/>
    <a:srgbClr val="30FFE9"/>
    <a:srgbClr val="FF7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105" autoAdjust="0"/>
  </p:normalViewPr>
  <p:slideViewPr>
    <p:cSldViewPr snapToGrid="0" snapToObjects="1">
      <p:cViewPr>
        <p:scale>
          <a:sx n="121" d="100"/>
          <a:sy n="121" d="100"/>
        </p:scale>
        <p:origin x="-1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F2C90-757F-514F-A425-5187DE917520}" type="datetime1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E0983-FE03-E543-AE9E-D5F6823E2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574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71607-3A7D-E544-8371-99EA185A528A}" type="datetime1">
              <a:rPr lang="en-US" smtClean="0"/>
              <a:t>4/27/15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57AED-7D88-AF42-B850-CB19DFC39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4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12941C-2AD8-7B4F-AC6B-07688F3CCDF8}" type="slidenum">
              <a:rPr lang="en-US"/>
              <a:pPr/>
              <a:t>1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800" baseline="0" dirty="0" smtClean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this samples</a:t>
            </a:r>
            <a:r>
              <a:rPr lang="en-US" baseline="0" dirty="0" smtClean="0"/>
              <a:t> by species matrix, we can get similarity matrix between samples and do alpha diversity analysis or beta </a:t>
            </a:r>
            <a:r>
              <a:rPr lang="en-US" baseline="0" dirty="0" err="1" smtClean="0"/>
              <a:t>divesity</a:t>
            </a:r>
            <a:r>
              <a:rPr lang="en-US" baseline="0" dirty="0" smtClean="0"/>
              <a:t> to compare samples.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Ok </a:t>
            </a:r>
            <a:r>
              <a:rPr lang="en-US" dirty="0" err="1" smtClean="0"/>
              <a:t>ti</a:t>
            </a:r>
            <a:r>
              <a:rPr lang="en-US" dirty="0" smtClean="0"/>
              <a:t> </a:t>
            </a:r>
            <a:r>
              <a:rPr lang="en-US" dirty="0" err="1" smtClean="0"/>
              <a:t>loks</a:t>
            </a:r>
            <a:r>
              <a:rPr lang="en-US" dirty="0" smtClean="0"/>
              <a:t> </a:t>
            </a:r>
            <a:r>
              <a:rPr lang="en-US" dirty="0" err="1" smtClean="0"/>
              <a:t>streagith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forwad</a:t>
            </a:r>
            <a:r>
              <a:rPr lang="en-US" baseline="0" dirty="0" smtClean="0"/>
              <a:t>, but if we revisit the pipeline, or run the </a:t>
            </a:r>
            <a:r>
              <a:rPr lang="en-US" baseline="0" dirty="0" err="1" smtClean="0"/>
              <a:t>pipleine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actuall,ly</a:t>
            </a:r>
            <a:r>
              <a:rPr lang="en-US" baseline="0" dirty="0" smtClean="0"/>
              <a:t>, we know not so easy,  facing </a:t>
            </a:r>
            <a:r>
              <a:rPr lang="en-US" baseline="0" dirty="0" err="1" smtClean="0"/>
              <a:t>chanllge</a:t>
            </a:r>
            <a:endParaRPr lang="en-US" baseline="0" dirty="0" smtClean="0"/>
          </a:p>
          <a:p>
            <a:r>
              <a:rPr lang="en-US" baseline="0" dirty="0" err="1" smtClean="0"/>
              <a:t>Firstlyl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assbmly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difficlulty</a:t>
            </a:r>
            <a:r>
              <a:rPr lang="en-US" baseline="0" dirty="0" smtClean="0"/>
              <a:t> ,. </a:t>
            </a:r>
            <a:r>
              <a:rPr lang="en-US" baseline="0" dirty="0" err="1" smtClean="0"/>
              <a:t>Oly</a:t>
            </a:r>
            <a:r>
              <a:rPr lang="en-US" baseline="0" dirty="0" smtClean="0"/>
              <a:t> small, can be assembled, </a:t>
            </a:r>
          </a:p>
          <a:p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Yes. We can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IGSs.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Igs</a:t>
            </a:r>
            <a:r>
              <a:rPr lang="en-US" baseline="0" dirty="0" smtClean="0"/>
              <a:t> represent the novel information in a sample.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step binning, is not better, also difficulty, two methods similarity based, and composition based, need reference , </a:t>
            </a:r>
            <a:r>
              <a:rPr lang="en-US" baseline="0" dirty="0" err="1" smtClean="0"/>
              <a:t>computa</a:t>
            </a:r>
            <a:r>
              <a:rPr lang="en-US" baseline="0" dirty="0" smtClean="0"/>
              <a:t> expensive.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we do diversity analysis , get the species by sample table without need</a:t>
            </a:r>
            <a:r>
              <a:rPr lang="en-US" baseline="0" dirty="0" smtClean="0"/>
              <a:t> for assembly, binning, mapping??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Assembly,binning</a:t>
            </a:r>
            <a:r>
              <a:rPr lang="en-US" baseline="0" dirty="0" smtClean="0"/>
              <a:t>, mapping, are important, for function. </a:t>
            </a:r>
            <a:r>
              <a:rPr lang="en-US" baseline="0" dirty="0" err="1" smtClean="0"/>
              <a:t>Phylogentic</a:t>
            </a:r>
            <a:r>
              <a:rPr lang="en-US" baseline="0" dirty="0" smtClean="0"/>
              <a:t> , for now for the purpose of diversity analysis, compare </a:t>
            </a:r>
            <a:r>
              <a:rPr lang="en-US" baseline="0" dirty="0" err="1" smtClean="0"/>
              <a:t>etagen</a:t>
            </a:r>
            <a:r>
              <a:rPr lang="en-US" baseline="0" dirty="0" smtClean="0"/>
              <a:t> samples, can we avoid them? And do directly??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Wht</a:t>
            </a:r>
            <a:r>
              <a:rPr lang="en-US" baseline="0" dirty="0" smtClean="0"/>
              <a:t> we need to do is replace…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Yes. We can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IGSs.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Igs</a:t>
            </a:r>
            <a:r>
              <a:rPr lang="en-US" baseline="0" dirty="0" smtClean="0"/>
              <a:t> represent the novel information in a sample.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Mapping,normally</a:t>
            </a:r>
            <a:r>
              <a:rPr lang="en-US" baseline="0" dirty="0" smtClean="0"/>
              <a:t> is computationally expensive, we are </a:t>
            </a:r>
            <a:r>
              <a:rPr lang="en-US" baseline="0" dirty="0" err="1" smtClean="0"/>
              <a:t>taling</a:t>
            </a:r>
            <a:r>
              <a:rPr lang="en-US" baseline="0" dirty="0" smtClean="0"/>
              <a:t> about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Yes. We can 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IGSs.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Igs</a:t>
            </a:r>
            <a:r>
              <a:rPr lang="en-US" baseline="0" dirty="0" smtClean="0"/>
              <a:t> represent the novel information in a sample.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Mapping,normally</a:t>
            </a:r>
            <a:r>
              <a:rPr lang="en-US" baseline="0" dirty="0" smtClean="0"/>
              <a:t> is computationally expensive, we are </a:t>
            </a:r>
            <a:r>
              <a:rPr lang="en-US" baseline="0" dirty="0" err="1" smtClean="0"/>
              <a:t>taling</a:t>
            </a:r>
            <a:r>
              <a:rPr lang="en-US" baseline="0" dirty="0" smtClean="0"/>
              <a:t> about </a:t>
            </a:r>
          </a:p>
          <a:p>
            <a:endParaRPr lang="en-US" dirty="0" smtClean="0"/>
          </a:p>
          <a:p>
            <a:r>
              <a:rPr lang="en-US" dirty="0" smtClean="0"/>
              <a:t>Don’t forget</a:t>
            </a:r>
            <a:r>
              <a:rPr lang="en-US" baseline="0" dirty="0" smtClean="0"/>
              <a:t> the scary number of 4 </a:t>
            </a:r>
            <a:r>
              <a:rPr lang="en-US" baseline="0" dirty="0" err="1" smtClean="0"/>
              <a:t>pteabased</a:t>
            </a:r>
            <a:r>
              <a:rPr lang="en-US" baseline="0" dirty="0" smtClean="0"/>
              <a:t>.  </a:t>
            </a:r>
            <a:r>
              <a:rPr lang="en-US" baseline="0" dirty="0" err="1" smtClean="0"/>
              <a:t>Trribase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sequencign</a:t>
            </a:r>
            <a:r>
              <a:rPr lang="en-US" baseline="0" dirty="0" smtClean="0"/>
              <a:t>, dataset, painful to do mapping , </a:t>
            </a:r>
            <a:r>
              <a:rPr lang="en-US" baseline="0" dirty="0" err="1" smtClean="0"/>
              <a:t>blaoor</a:t>
            </a:r>
            <a:r>
              <a:rPr lang="en-US" baseline="0" dirty="0" smtClean="0"/>
              <a:t> bowtie.</a:t>
            </a:r>
          </a:p>
          <a:p>
            <a:endParaRPr lang="en-US" dirty="0" smtClean="0"/>
          </a:p>
          <a:p>
            <a:r>
              <a:rPr lang="en-US" dirty="0" smtClean="0"/>
              <a:t>So the </a:t>
            </a:r>
            <a:r>
              <a:rPr lang="en-US" dirty="0" err="1" smtClean="0"/>
              <a:t>wuqesiton</a:t>
            </a:r>
            <a:r>
              <a:rPr lang="en-US" dirty="0" smtClean="0"/>
              <a:t> is can we find a shortcut, to do diversity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anslyiss</a:t>
            </a:r>
            <a:r>
              <a:rPr lang="en-US" baseline="0" dirty="0" smtClean="0"/>
              <a:t>, alike get the clustering, without …. </a:t>
            </a:r>
          </a:p>
          <a:p>
            <a:r>
              <a:rPr lang="en-US" baseline="0" dirty="0" smtClean="0"/>
              <a:t>The answer is yes we can. </a:t>
            </a:r>
          </a:p>
          <a:p>
            <a:r>
              <a:rPr lang="en-US" baseline="0" dirty="0" err="1" smtClean="0"/>
              <a:t>Althought</a:t>
            </a:r>
            <a:r>
              <a:rPr lang="en-US" baseline="0" dirty="0" smtClean="0"/>
              <a:t>, </a:t>
            </a:r>
          </a:p>
          <a:p>
            <a:r>
              <a:rPr lang="en-US" baseline="0" dirty="0" err="1" smtClean="0"/>
              <a:t>Assembly,binning</a:t>
            </a:r>
            <a:r>
              <a:rPr lang="en-US" baseline="0" dirty="0" smtClean="0"/>
              <a:t>, mapping, are important, for function. </a:t>
            </a:r>
            <a:r>
              <a:rPr lang="en-US" baseline="0" dirty="0" err="1" smtClean="0"/>
              <a:t>Phylogentic</a:t>
            </a:r>
            <a:r>
              <a:rPr lang="en-US" baseline="0" dirty="0" smtClean="0"/>
              <a:t> , for now for the purpose of diversity analysis, compare </a:t>
            </a:r>
            <a:r>
              <a:rPr lang="en-US" baseline="0" dirty="0" err="1" smtClean="0"/>
              <a:t>etagen</a:t>
            </a:r>
            <a:r>
              <a:rPr lang="en-US" baseline="0" dirty="0" smtClean="0"/>
              <a:t> samples, it is possible to avoid the process. </a:t>
            </a:r>
          </a:p>
          <a:p>
            <a:r>
              <a:rPr lang="en-US" baseline="0" dirty="0" smtClean="0"/>
              <a:t>What we will do is to get </a:t>
            </a:r>
            <a:r>
              <a:rPr lang="en-US" baseline="0" dirty="0" err="1" smtClean="0"/>
              <a:t>replacie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sampels</a:t>
            </a:r>
            <a:r>
              <a:rPr lang="en-US" baseline="0" dirty="0" smtClean="0"/>
              <a:t> by species table by </a:t>
            </a:r>
            <a:r>
              <a:rPr lang="en-US" baseline="0" dirty="0" err="1" smtClean="0"/>
              <a:t>ssample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sby</a:t>
            </a:r>
            <a:r>
              <a:rPr lang="en-US" baseline="0" dirty="0" smtClean="0"/>
              <a:t> other unit.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7ADA3B-46FD-8443-82BA-AD1E7CD11E20}" type="slidenum">
              <a:rPr lang="en-US"/>
              <a:pPr/>
              <a:t>24</a:t>
            </a:fld>
            <a:endParaRPr lang="en-US"/>
          </a:p>
        </p:txBody>
      </p:sp>
      <p:sp>
        <p:nvSpPr>
          <p:cNvPr id="348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48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460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>
                <a:latin typeface="Calibri" charset="0"/>
                <a:cs typeface="Arial Unicode MS" charset="0"/>
              </a:rPr>
              <a:t>To analysis based on unique k-mers , we need efifcietn k-emr countign method supopront fast online updating and retrieving. , we are dealing terybytes of data sets, all existing tols can not meet such requirement.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>
                <a:latin typeface="Calibri" charset="0"/>
                <a:cs typeface="Arial Unicode MS" charset="0"/>
              </a:rPr>
              <a:t>For this approach we usd a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>
                <a:latin typeface="Calibri" charset="0"/>
                <a:cs typeface="Arial Unicode MS" charset="0"/>
              </a:rPr>
              <a:t> then, to retrieve the count for a given k-mer we select the minimum count across all of the hash entries.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r>
              <a:rPr lang="en-US" sz="1600">
                <a:latin typeface="Calibri" charset="0"/>
                <a:cs typeface="Arial Unicode MS" charset="0"/>
              </a:rPr>
              <a:t>The advantage of this approach is highly scalable. </a:t>
            </a: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>
              <a:latin typeface="Calibri" charset="0"/>
              <a:cs typeface="Arial Unicode MS" charset="0"/>
            </a:endParaRPr>
          </a:p>
          <a:p>
            <a:pPr marL="193749" indent="-192324">
              <a:lnSpc>
                <a:spcPct val="83000"/>
              </a:lnSpc>
              <a:spcBef>
                <a:spcPct val="0"/>
              </a:spcBef>
            </a:pPr>
            <a:endParaRPr lang="en-US" sz="1600">
              <a:latin typeface="Calibri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first time mention, </a:t>
            </a:r>
            <a:r>
              <a:rPr lang="en-US" sz="2200" dirty="0" err="1" smtClean="0"/>
              <a:t>khmer</a:t>
            </a:r>
            <a:r>
              <a:rPr lang="en-US" sz="2200" dirty="0" smtClean="0"/>
              <a:t> is a tool using data structure like bloom filter. to count, memory efficiently. it is </a:t>
            </a:r>
            <a:r>
              <a:rPr lang="en-US" sz="2200" dirty="0" err="1" smtClean="0"/>
              <a:t>scalarble</a:t>
            </a:r>
            <a:r>
              <a:rPr lang="en-US" sz="2200" dirty="0" smtClean="0"/>
              <a:t>, it can handle any size of data, just sacrificing accuracy. </a:t>
            </a:r>
          </a:p>
          <a:p>
            <a:pPr lvl="0">
              <a:defRPr sz="1800"/>
            </a:pPr>
            <a:r>
              <a:rPr lang="en-US" sz="2200" dirty="0" smtClean="0"/>
              <a:t>later we not only use it to </a:t>
            </a:r>
            <a:r>
              <a:rPr lang="en-US" sz="2200" dirty="0" err="1" smtClean="0"/>
              <a:t>counkemrfor</a:t>
            </a:r>
            <a:r>
              <a:rPr lang="en-US" sz="2200" dirty="0" smtClean="0"/>
              <a:t> diversity , since </a:t>
            </a:r>
            <a:r>
              <a:rPr lang="en-US" sz="2200" dirty="0" err="1" smtClean="0"/>
              <a:t>khmer</a:t>
            </a:r>
            <a:r>
              <a:rPr lang="en-US" sz="2200" dirty="0" smtClean="0"/>
              <a:t> is a fundamental concept ignominy </a:t>
            </a:r>
            <a:r>
              <a:rPr lang="en-US" sz="2200" dirty="0" err="1" smtClean="0"/>
              <a:t>bioinfroamtion</a:t>
            </a:r>
            <a:r>
              <a:rPr lang="en-US" sz="2200" dirty="0" smtClean="0"/>
              <a:t>, in use of error correction, and assembly. </a:t>
            </a:r>
          </a:p>
          <a:p>
            <a:pPr lvl="0">
              <a:defRPr sz="1800"/>
            </a:pPr>
            <a:r>
              <a:rPr lang="en-US" sz="2200" dirty="0" smtClean="0"/>
              <a:t>four years later, it is version1.1 now. and full time developer working on that. 34 contributors. more than 100 labs using it? </a:t>
            </a:r>
            <a:endParaRPr lang="en-US" sz="2400" dirty="0" smtClean="0">
              <a:latin typeface="+mn-lt"/>
              <a:ea typeface="Calibri"/>
              <a:cs typeface="Calibri"/>
              <a:sym typeface="Calibri"/>
            </a:endParaRPr>
          </a:p>
          <a:p>
            <a:pPr marL="214312" lvl="0" indent="-212725">
              <a:lnSpc>
                <a:spcPct val="8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800"/>
            </a:pPr>
            <a:r>
              <a:rPr lang="en-US" sz="2400" dirty="0" smtClean="0">
                <a:latin typeface="+mn-lt"/>
                <a:ea typeface="Calibri"/>
                <a:cs typeface="Calibri"/>
                <a:sym typeface="Calibri"/>
              </a:rPr>
              <a:t>For this approach we </a:t>
            </a:r>
            <a:r>
              <a:rPr lang="en-US" sz="2400" dirty="0" err="1" smtClean="0">
                <a:latin typeface="+mn-lt"/>
                <a:ea typeface="Calibri"/>
                <a:cs typeface="Calibri"/>
                <a:sym typeface="Calibri"/>
              </a:rPr>
              <a:t>usd</a:t>
            </a:r>
            <a:r>
              <a:rPr lang="en-US" sz="2400" dirty="0" smtClean="0">
                <a:latin typeface="+mn-lt"/>
                <a:ea typeface="Calibri"/>
                <a:cs typeface="Calibri"/>
                <a:sym typeface="Calibri"/>
              </a:rPr>
              <a:t> a </a:t>
            </a:r>
          </a:p>
          <a:p>
            <a:pPr marL="214312" lvl="0" indent="-212725">
              <a:lnSpc>
                <a:spcPct val="8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800"/>
            </a:pPr>
            <a:r>
              <a:rPr lang="en-US" sz="2400" dirty="0" smtClean="0">
                <a:latin typeface="+mn-lt"/>
                <a:ea typeface="Calibri"/>
                <a:cs typeface="Calibri"/>
                <a:sym typeface="Calibri"/>
              </a:rPr>
              <a:t> then, to retrieve the count for a given k-mer we select the minimum count across all of the hash entries.</a:t>
            </a:r>
          </a:p>
          <a:p>
            <a:pPr marL="214312" lvl="0" indent="-212725">
              <a:lnSpc>
                <a:spcPct val="8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800"/>
            </a:pPr>
            <a:endParaRPr lang="en-US" sz="2400" dirty="0" smtClean="0">
              <a:latin typeface="+mn-lt"/>
              <a:ea typeface="Calibri"/>
              <a:cs typeface="Calibri"/>
              <a:sym typeface="Calibri"/>
            </a:endParaRPr>
          </a:p>
          <a:p>
            <a:pPr marL="214312" lvl="0" indent="-212725">
              <a:lnSpc>
                <a:spcPct val="83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800"/>
            </a:pPr>
            <a:r>
              <a:rPr lang="en-US" sz="2400" dirty="0" smtClean="0">
                <a:latin typeface="+mn-lt"/>
                <a:ea typeface="Calibri"/>
                <a:cs typeface="Calibri"/>
                <a:sym typeface="Calibri"/>
              </a:rPr>
              <a:t>The advantage of this approach is highly scalable. </a:t>
            </a:r>
            <a:endParaRPr lang="en-US" sz="1200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lang="en-US" sz="2200" dirty="0" err="1" smtClean="0"/>
              <a:t>kmer</a:t>
            </a:r>
            <a:r>
              <a:rPr lang="en-US" sz="2200" dirty="0" smtClean="0"/>
              <a:t> saturation</a:t>
            </a:r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r>
              <a:rPr sz="2200" dirty="0" smtClean="0"/>
              <a:t>longest </a:t>
            </a:r>
            <a:r>
              <a:rPr sz="2200" dirty="0"/>
              <a:t>developer, besides titus.</a:t>
            </a:r>
          </a:p>
          <a:p>
            <a:pPr lvl="0">
              <a:defRPr sz="1800"/>
            </a:pPr>
            <a:r>
              <a:rPr sz="2200" dirty="0"/>
              <a:t>using it actually, </a:t>
            </a:r>
          </a:p>
          <a:p>
            <a:pPr lvl="0">
              <a:defRPr sz="1800"/>
            </a:pPr>
            <a:r>
              <a:rPr sz="2200" dirty="0"/>
              <a:t> i didn’t write the most codes, titus is the one with ..</a:t>
            </a:r>
          </a:p>
          <a:p>
            <a:pPr lvl="0">
              <a:defRPr sz="1800"/>
            </a:pPr>
            <a:r>
              <a:rPr sz="2200" dirty="0"/>
              <a:t>what i contributed basically are </a:t>
            </a:r>
          </a:p>
          <a:p>
            <a:pPr lvl="0">
              <a:defRPr sz="1800"/>
            </a:pPr>
            <a:r>
              <a:rPr sz="2200" dirty="0"/>
              <a:t>the paper finally got accepted and  published this summer. it is also 100 reproducible.. </a:t>
            </a:r>
          </a:p>
          <a:p>
            <a:pPr lvl="0">
              <a:defRPr sz="1800"/>
            </a:pPr>
            <a:r>
              <a:rPr sz="2200" dirty="0"/>
              <a:t>long time user, </a:t>
            </a:r>
          </a:p>
          <a:p>
            <a:pPr lvl="0">
              <a:defRPr sz="1800"/>
            </a:pPr>
            <a:r>
              <a:rPr sz="2200" dirty="0"/>
              <a:t>developer actually </a:t>
            </a:r>
            <a:endParaRPr lang="en-US" sz="2200" dirty="0" smtClean="0"/>
          </a:p>
          <a:p>
            <a:pPr lvl="0">
              <a:defRPr sz="1800"/>
            </a:pPr>
            <a:r>
              <a:rPr lang="en-US" sz="2200" dirty="0" smtClean="0"/>
              <a:t>Data</a:t>
            </a:r>
            <a:r>
              <a:rPr lang="en-US" sz="2200" baseline="0" dirty="0" smtClean="0"/>
              <a:t> structure , not important</a:t>
            </a:r>
          </a:p>
          <a:p>
            <a:pPr lvl="0">
              <a:defRPr sz="1800"/>
            </a:pPr>
            <a:r>
              <a:rPr lang="en-US" sz="2200" baseline="0" dirty="0" smtClean="0"/>
              <a:t>Skipped</a:t>
            </a:r>
          </a:p>
          <a:p>
            <a:pPr lvl="0">
              <a:defRPr sz="1800"/>
            </a:pPr>
            <a:endParaRPr lang="en-US" sz="2200" baseline="0" dirty="0" smtClean="0"/>
          </a:p>
          <a:p>
            <a:pPr lvl="0">
              <a:defRPr sz="1800"/>
            </a:pPr>
            <a:endParaRPr lang="en-US" sz="2200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 smtClean="0"/>
              <a:t>It is difficult</a:t>
            </a:r>
            <a:r>
              <a:rPr lang="en-US" sz="2200" baseline="0" dirty="0" smtClean="0"/>
              <a:t> to perform any analysis with so many erroneous k-</a:t>
            </a:r>
            <a:r>
              <a:rPr lang="en-US" sz="2200" baseline="0" dirty="0" err="1" smtClean="0"/>
              <a:t>mers</a:t>
            </a:r>
            <a:r>
              <a:rPr lang="en-US" sz="2200" baseline="0" dirty="0" smtClean="0"/>
              <a:t> to count.</a:t>
            </a:r>
            <a:endParaRPr sz="22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may </a:t>
            </a:r>
            <a:r>
              <a:rPr lang="en-US" baseline="0" dirty="0" err="1" smtClean="0"/>
              <a:t>nknow</a:t>
            </a:r>
            <a:r>
              <a:rPr lang="en-US" baseline="0" dirty="0" smtClean="0"/>
              <a:t> the definition of </a:t>
            </a:r>
            <a:r>
              <a:rPr lang="en-US" baseline="0" dirty="0" err="1" smtClean="0"/>
              <a:t>specis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ambigous</a:t>
            </a:r>
            <a:r>
              <a:rPr lang="en-US" baseline="0" dirty="0" smtClean="0"/>
              <a:t>. It is </a:t>
            </a:r>
            <a:r>
              <a:rPr lang="en-US" baseline="0" dirty="0" err="1" smtClean="0"/>
              <a:t>diffuclty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distincgwaish</a:t>
            </a:r>
            <a:r>
              <a:rPr lang="en-US" baseline="0" dirty="0" smtClean="0"/>
              <a:t>, people have </a:t>
            </a:r>
            <a:r>
              <a:rPr lang="en-US" baseline="0" dirty="0" err="1" smtClean="0"/>
              <a:t>alreadsy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oTU</a:t>
            </a:r>
            <a:r>
              <a:rPr lang="en-US" baseline="0" dirty="0" smtClean="0"/>
              <a:t> to replace species as the unit for diversity, analysis. The </a:t>
            </a:r>
            <a:r>
              <a:rPr lang="en-US" baseline="0" dirty="0" err="1" smtClean="0"/>
              <a:t>otu</a:t>
            </a:r>
            <a:r>
              <a:rPr lang="en-US" baseline="0" dirty="0" smtClean="0"/>
              <a:t> taxonomy can </a:t>
            </a:r>
            <a:r>
              <a:rPr lang="en-US" baseline="0" dirty="0" err="1" smtClean="0"/>
              <a:t>represnet</a:t>
            </a:r>
            <a:r>
              <a:rPr lang="en-US" baseline="0" dirty="0" smtClean="0"/>
              <a:t> the 16 s </a:t>
            </a:r>
            <a:r>
              <a:rPr lang="en-US" baseline="0" dirty="0" err="1" smtClean="0"/>
              <a:t>rna</a:t>
            </a:r>
            <a:r>
              <a:rPr lang="en-US" baseline="0" dirty="0" smtClean="0"/>
              <a:t> reads that are similar with each other.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this samples</a:t>
            </a:r>
            <a:r>
              <a:rPr lang="en-US" baseline="0" dirty="0" smtClean="0"/>
              <a:t> by species matrix, we can get similarity matrix between samples and do alpha diversity analysis or beta </a:t>
            </a:r>
            <a:r>
              <a:rPr lang="en-US" baseline="0" dirty="0" err="1" smtClean="0"/>
              <a:t>divesity</a:t>
            </a:r>
            <a:r>
              <a:rPr lang="en-US" baseline="0" dirty="0" smtClean="0"/>
              <a:t> to compare samples.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93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may </a:t>
            </a:r>
            <a:r>
              <a:rPr lang="en-US" baseline="0" dirty="0" err="1" smtClean="0"/>
              <a:t>nknow</a:t>
            </a:r>
            <a:r>
              <a:rPr lang="en-US" baseline="0" dirty="0" smtClean="0"/>
              <a:t> the definition of </a:t>
            </a:r>
            <a:r>
              <a:rPr lang="en-US" baseline="0" dirty="0" err="1" smtClean="0"/>
              <a:t>specis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mic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ambigous</a:t>
            </a:r>
            <a:r>
              <a:rPr lang="en-US" baseline="0" dirty="0" smtClean="0"/>
              <a:t>. It is </a:t>
            </a:r>
            <a:r>
              <a:rPr lang="en-US" baseline="0" dirty="0" err="1" smtClean="0"/>
              <a:t>diffuclty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distincgwaish</a:t>
            </a:r>
            <a:r>
              <a:rPr lang="en-US" baseline="0" dirty="0" smtClean="0"/>
              <a:t>, people have </a:t>
            </a:r>
            <a:r>
              <a:rPr lang="en-US" baseline="0" dirty="0" err="1" smtClean="0"/>
              <a:t>alreadsy</a:t>
            </a:r>
            <a:r>
              <a:rPr lang="en-US" baseline="0" dirty="0" smtClean="0"/>
              <a:t> used </a:t>
            </a:r>
            <a:r>
              <a:rPr lang="en-US" baseline="0" dirty="0" err="1" smtClean="0"/>
              <a:t>oTU</a:t>
            </a:r>
            <a:r>
              <a:rPr lang="en-US" baseline="0" dirty="0" smtClean="0"/>
              <a:t> to replace species as the unit for diversity, analysis. The </a:t>
            </a:r>
            <a:r>
              <a:rPr lang="en-US" baseline="0" dirty="0" err="1" smtClean="0"/>
              <a:t>otu</a:t>
            </a:r>
            <a:r>
              <a:rPr lang="en-US" baseline="0" dirty="0" smtClean="0"/>
              <a:t> taxonomy can </a:t>
            </a:r>
            <a:r>
              <a:rPr lang="en-US" baseline="0" dirty="0" err="1" smtClean="0"/>
              <a:t>represnet</a:t>
            </a:r>
            <a:r>
              <a:rPr lang="en-US" baseline="0" dirty="0" smtClean="0"/>
              <a:t> the 16 s </a:t>
            </a:r>
            <a:r>
              <a:rPr lang="en-US" baseline="0" dirty="0" err="1" smtClean="0"/>
              <a:t>rna</a:t>
            </a:r>
            <a:r>
              <a:rPr lang="en-US" baseline="0" dirty="0" smtClean="0"/>
              <a:t> reads that are similar with each other.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Ew</a:t>
            </a:r>
            <a:r>
              <a:rPr lang="en-US" baseline="0" dirty="0" smtClean="0"/>
              <a:t> want to find other unit that can be defined and the count can be </a:t>
            </a:r>
            <a:r>
              <a:rPr lang="en-US" baseline="0" dirty="0" err="1" smtClean="0"/>
              <a:t>aquried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wholge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gnoem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shto</a:t>
            </a:r>
            <a:r>
              <a:rPr lang="en-US" baseline="0" dirty="0" smtClean="0"/>
              <a:t> reads.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</a:t>
            </a:r>
            <a:r>
              <a:rPr lang="en-US" baseline="0" dirty="0" err="1" smtClean="0"/>
              <a:t>wi</a:t>
            </a:r>
            <a:r>
              <a:rPr lang="en-US" baseline="0" dirty="0" smtClean="0"/>
              <a:t> where we need IGS.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get the count of </a:t>
            </a:r>
            <a:r>
              <a:rPr lang="en-US" dirty="0" err="1" smtClean="0"/>
              <a:t>igs</a:t>
            </a:r>
            <a:r>
              <a:rPr lang="en-US" dirty="0" smtClean="0"/>
              <a:t> across</a:t>
            </a:r>
            <a:r>
              <a:rPr lang="en-US" baseline="0" dirty="0" smtClean="0"/>
              <a:t> samples from raw reads. It can be used. </a:t>
            </a:r>
            <a:endParaRPr lang="en-US" dirty="0" smtClean="0"/>
          </a:p>
          <a:p>
            <a:r>
              <a:rPr lang="en-US" dirty="0" smtClean="0"/>
              <a:t>It</a:t>
            </a:r>
            <a:r>
              <a:rPr lang="en-US" baseline="0" dirty="0" smtClean="0"/>
              <a:t> is can represent. The after  after we get the table, there are a bunch of existing tools to do analysis downstream .</a:t>
            </a:r>
          </a:p>
          <a:p>
            <a:r>
              <a:rPr lang="en-US" baseline="0" dirty="0" smtClean="0"/>
              <a:t>Next I will </a:t>
            </a:r>
            <a:r>
              <a:rPr lang="en-US" baseline="0" dirty="0" err="1" smtClean="0"/>
              <a:t>itnroduce</a:t>
            </a:r>
            <a:r>
              <a:rPr lang="en-US" baseline="0" dirty="0" smtClean="0"/>
              <a:t> how to get the table from if we only have the sequencing reads in diff samples.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72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I will</a:t>
            </a:r>
            <a:r>
              <a:rPr lang="en-US" baseline="0" dirty="0" smtClean="0"/>
              <a:t> talk about how to get the samples by IGS table and show you what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are actually.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procedure,  we need three clever tricks that I will mention later.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88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Coverage of</a:t>
            </a:r>
            <a:r>
              <a:rPr lang="en-US" baseline="0" dirty="0" smtClean="0"/>
              <a:t> a read is the sequencing depth of the genomic segment this read covers. , how many reads cover this region.</a:t>
            </a:r>
          </a:p>
          <a:p>
            <a:r>
              <a:rPr lang="en-US" baseline="0" dirty="0" smtClean="0"/>
              <a:t>Because the reads are scattered across the genome randomly. Here we are talking about average. And only works for large number of reads.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abundance of the k-</a:t>
            </a:r>
            <a:r>
              <a:rPr lang="en-US" baseline="0" dirty="0" err="1" smtClean="0"/>
              <a:t>mers</a:t>
            </a:r>
            <a:r>
              <a:rPr lang="en-US" baseline="0" dirty="0" smtClean="0"/>
              <a:t> in a read tends to be similar, which is close to the sequencing depth of the DNA region that read originates from.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times a region is sequenced, the higher the abundance of k-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that region would be.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8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Next, based on k-mer counting, we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devekp</a:t>
            </a:r>
            <a:r>
              <a:rPr lang="en-US" sz="1200" dirty="0" smtClean="0">
                <a:latin typeface="Arial" charset="0"/>
                <a:cs typeface="Arial Unicode MS" charset="0"/>
              </a:rPr>
              <a:t> a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mehtod</a:t>
            </a:r>
            <a:r>
              <a:rPr lang="en-US" sz="1200" dirty="0" smtClean="0">
                <a:latin typeface="Arial" charset="0"/>
                <a:cs typeface="Arial Unicode MS" charset="0"/>
              </a:rPr>
              <a:t> to estimate the sequencing coverage of a read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If there is no error, the more time a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sgemtn</a:t>
            </a:r>
            <a:r>
              <a:rPr lang="en-US" sz="1200" dirty="0" smtClean="0">
                <a:latin typeface="Arial" charset="0"/>
                <a:cs typeface="Arial Unicode MS" charset="0"/>
              </a:rPr>
              <a:t>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dna</a:t>
            </a:r>
            <a:r>
              <a:rPr lang="en-US" sz="1200" dirty="0" smtClean="0">
                <a:latin typeface="Arial" charset="0"/>
                <a:cs typeface="Arial Unicode MS" charset="0"/>
              </a:rPr>
              <a:t> is sequenced, the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thighe</a:t>
            </a:r>
            <a:r>
              <a:rPr lang="en-US" sz="1200" dirty="0" smtClean="0">
                <a:latin typeface="Arial" charset="0"/>
                <a:cs typeface="Arial Unicode MS" charset="0"/>
              </a:rPr>
              <a:t> abundance of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 from the reads would be after we count all the k-mer sin the sequencing data set, fi no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erorr</a:t>
            </a:r>
            <a:r>
              <a:rPr lang="en-US" sz="1200" dirty="0" smtClean="0">
                <a:latin typeface="Arial" charset="0"/>
                <a:cs typeface="Arial Unicode MS" charset="0"/>
              </a:rPr>
              <a:t>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Sequencing coverage of a read ,a s segment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dna</a:t>
            </a:r>
            <a:r>
              <a:rPr lang="en-US" sz="1200" dirty="0" smtClean="0">
                <a:latin typeface="Arial" charset="0"/>
                <a:cs typeface="Arial Unicode MS" charset="0"/>
              </a:rPr>
              <a:t> of a species precisely,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estmiate</a:t>
            </a:r>
            <a:r>
              <a:rPr lang="en-US" sz="1200" dirty="0" smtClean="0">
                <a:latin typeface="Arial" charset="0"/>
                <a:cs typeface="Arial Unicode MS" charset="0"/>
              </a:rPr>
              <a:t> by the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abundanc,e</a:t>
            </a:r>
            <a:endParaRPr lang="en-US" sz="120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But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hter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eeror</a:t>
            </a:r>
            <a:r>
              <a:rPr lang="en-US" sz="1200" dirty="0" smtClean="0">
                <a:latin typeface="Arial" charset="0"/>
                <a:cs typeface="Arial Unicode MS" charset="0"/>
              </a:rPr>
              <a:t>, one error can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bgenerate</a:t>
            </a:r>
            <a:r>
              <a:rPr lang="en-US" sz="1200" dirty="0" smtClean="0">
                <a:latin typeface="Arial" charset="0"/>
                <a:cs typeface="Arial Unicode MS" charset="0"/>
              </a:rPr>
              <a:t> a lot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fo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</a:t>
            </a:r>
            <a:r>
              <a:rPr lang="en-US" sz="1200" dirty="0" smtClean="0">
                <a:latin typeface="Arial" charset="0"/>
                <a:cs typeface="Arial Unicode MS" charset="0"/>
              </a:rPr>
              <a:t>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, decrease the abundance, of those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.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But if we use median instead average,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The influence can be eliminated, if k small,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leng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th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logner</a:t>
            </a:r>
            <a:r>
              <a:rPr lang="en-US" sz="1200" dirty="0" smtClean="0">
                <a:latin typeface="Arial" charset="0"/>
                <a:cs typeface="Arial Unicode MS" charset="0"/>
              </a:rPr>
              <a:t>.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Only multiple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erors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ppere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inlfunec</a:t>
            </a:r>
            <a:r>
              <a:rPr lang="en-US" sz="1200" dirty="0" smtClean="0">
                <a:latin typeface="Arial" charset="0"/>
                <a:cs typeface="Arial Unicode MS" charset="0"/>
              </a:rPr>
              <a:t>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Figure, we get the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abundacne</a:t>
            </a:r>
            <a:r>
              <a:rPr lang="en-US" sz="1200" dirty="0" smtClean="0">
                <a:latin typeface="Arial" charset="0"/>
                <a:cs typeface="Arial Unicode MS" charset="0"/>
              </a:rPr>
              <a:t> of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emr</a:t>
            </a:r>
            <a:r>
              <a:rPr lang="en-US" sz="1200" dirty="0" smtClean="0">
                <a:latin typeface="Arial" charset="0"/>
                <a:cs typeface="Arial Unicode MS" charset="0"/>
              </a:rPr>
              <a:t> sin read, and rank them , get the median , median will be the true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sequncing</a:t>
            </a:r>
            <a:r>
              <a:rPr lang="en-US" sz="1200" dirty="0" smtClean="0">
                <a:latin typeface="Arial" charset="0"/>
                <a:cs typeface="Arial Unicode MS" charset="0"/>
              </a:rPr>
              <a:t> coverage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r>
              <a:rPr lang="en-US" dirty="0" smtClean="0"/>
              <a:t>Using median k-mer frequency rather than </a:t>
            </a:r>
          </a:p>
          <a:p>
            <a:r>
              <a:rPr lang="en-US" dirty="0" smtClean="0"/>
              <a:t>average k-mer frequency can decrease the influence</a:t>
            </a:r>
          </a:p>
          <a:p>
            <a:r>
              <a:rPr lang="en-US" dirty="0" smtClean="0"/>
              <a:t>of sequencing error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6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Next, based on k-mer counting, we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devekp</a:t>
            </a:r>
            <a:r>
              <a:rPr lang="en-US" sz="1200" dirty="0" smtClean="0">
                <a:latin typeface="Arial" charset="0"/>
                <a:cs typeface="Arial Unicode MS" charset="0"/>
              </a:rPr>
              <a:t> a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mehtod</a:t>
            </a:r>
            <a:r>
              <a:rPr lang="en-US" sz="1200" dirty="0" smtClean="0">
                <a:latin typeface="Arial" charset="0"/>
                <a:cs typeface="Arial Unicode MS" charset="0"/>
              </a:rPr>
              <a:t> to estimate the sequencing coverage of a read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If there is no error, the more time a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sgemtn</a:t>
            </a:r>
            <a:r>
              <a:rPr lang="en-US" sz="1200" dirty="0" smtClean="0">
                <a:latin typeface="Arial" charset="0"/>
                <a:cs typeface="Arial Unicode MS" charset="0"/>
              </a:rPr>
              <a:t>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dna</a:t>
            </a:r>
            <a:r>
              <a:rPr lang="en-US" sz="1200" dirty="0" smtClean="0">
                <a:latin typeface="Arial" charset="0"/>
                <a:cs typeface="Arial Unicode MS" charset="0"/>
              </a:rPr>
              <a:t> is sequenced, the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thighe</a:t>
            </a:r>
            <a:r>
              <a:rPr lang="en-US" sz="1200" dirty="0" smtClean="0">
                <a:latin typeface="Arial" charset="0"/>
                <a:cs typeface="Arial Unicode MS" charset="0"/>
              </a:rPr>
              <a:t> abundance of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 from the reads would be after we count all the k-mer sin the sequencing data set, fi no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erorr</a:t>
            </a:r>
            <a:r>
              <a:rPr lang="en-US" sz="1200" dirty="0" smtClean="0">
                <a:latin typeface="Arial" charset="0"/>
                <a:cs typeface="Arial Unicode MS" charset="0"/>
              </a:rPr>
              <a:t>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Sequencing coverage of a read ,a s segment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dna</a:t>
            </a:r>
            <a:r>
              <a:rPr lang="en-US" sz="1200" dirty="0" smtClean="0">
                <a:latin typeface="Arial" charset="0"/>
                <a:cs typeface="Arial Unicode MS" charset="0"/>
              </a:rPr>
              <a:t> of a species precisely,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estmiate</a:t>
            </a:r>
            <a:r>
              <a:rPr lang="en-US" sz="1200" dirty="0" smtClean="0">
                <a:latin typeface="Arial" charset="0"/>
                <a:cs typeface="Arial Unicode MS" charset="0"/>
              </a:rPr>
              <a:t> by the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abundanc,e</a:t>
            </a:r>
            <a:endParaRPr lang="en-US" sz="120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But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hter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eeror</a:t>
            </a:r>
            <a:r>
              <a:rPr lang="en-US" sz="1200" dirty="0" smtClean="0">
                <a:latin typeface="Arial" charset="0"/>
                <a:cs typeface="Arial Unicode MS" charset="0"/>
              </a:rPr>
              <a:t>, one error can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bgenerate</a:t>
            </a:r>
            <a:r>
              <a:rPr lang="en-US" sz="1200" dirty="0" smtClean="0">
                <a:latin typeface="Arial" charset="0"/>
                <a:cs typeface="Arial Unicode MS" charset="0"/>
              </a:rPr>
              <a:t> a lot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fo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</a:t>
            </a:r>
            <a:r>
              <a:rPr lang="en-US" sz="1200" dirty="0" smtClean="0">
                <a:latin typeface="Arial" charset="0"/>
                <a:cs typeface="Arial Unicode MS" charset="0"/>
              </a:rPr>
              <a:t>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, decrease the abundance, of those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mers</a:t>
            </a:r>
            <a:r>
              <a:rPr lang="en-US" sz="1200" dirty="0" smtClean="0">
                <a:latin typeface="Arial" charset="0"/>
                <a:cs typeface="Arial Unicode MS" charset="0"/>
              </a:rPr>
              <a:t>.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But if we use median instead average,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The influence can be eliminated, if k small,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leng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th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logner</a:t>
            </a:r>
            <a:r>
              <a:rPr lang="en-US" sz="1200" dirty="0" smtClean="0">
                <a:latin typeface="Arial" charset="0"/>
                <a:cs typeface="Arial Unicode MS" charset="0"/>
              </a:rPr>
              <a:t>.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Only multiple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erors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ppere</a:t>
            </a:r>
            <a:r>
              <a:rPr lang="en-US" sz="1200" dirty="0" smtClean="0">
                <a:latin typeface="Arial" charset="0"/>
                <a:cs typeface="Arial Unicode MS" charset="0"/>
              </a:rPr>
              <a:t>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inlfunec</a:t>
            </a:r>
            <a:r>
              <a:rPr lang="en-US" sz="1200" dirty="0" smtClean="0">
                <a:latin typeface="Arial" charset="0"/>
                <a:cs typeface="Arial Unicode MS" charset="0"/>
              </a:rPr>
              <a:t>, 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r>
              <a:rPr lang="en-US" sz="1200" dirty="0" smtClean="0">
                <a:latin typeface="Arial" charset="0"/>
                <a:cs typeface="Arial Unicode MS" charset="0"/>
              </a:rPr>
              <a:t>Figure, we get the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abundacne</a:t>
            </a:r>
            <a:r>
              <a:rPr lang="en-US" sz="1200" dirty="0" smtClean="0">
                <a:latin typeface="Arial" charset="0"/>
                <a:cs typeface="Arial Unicode MS" charset="0"/>
              </a:rPr>
              <a:t> of k-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emr</a:t>
            </a:r>
            <a:r>
              <a:rPr lang="en-US" sz="1200" dirty="0" smtClean="0">
                <a:latin typeface="Arial" charset="0"/>
                <a:cs typeface="Arial Unicode MS" charset="0"/>
              </a:rPr>
              <a:t> sin read, and rank them , get the median , median will be the true of </a:t>
            </a:r>
            <a:r>
              <a:rPr lang="en-US" sz="1200" dirty="0" err="1" smtClean="0">
                <a:latin typeface="Arial" charset="0"/>
                <a:cs typeface="Arial Unicode MS" charset="0"/>
              </a:rPr>
              <a:t>sequncing</a:t>
            </a:r>
            <a:r>
              <a:rPr lang="en-US" sz="1200" dirty="0" smtClean="0">
                <a:latin typeface="Arial" charset="0"/>
                <a:cs typeface="Arial Unicode MS" charset="0"/>
              </a:rPr>
              <a:t> coverage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r>
              <a:rPr lang="en-US" dirty="0" smtClean="0"/>
              <a:t>Using median k-mer frequency rather than </a:t>
            </a:r>
          </a:p>
          <a:p>
            <a:r>
              <a:rPr lang="en-US" dirty="0" smtClean="0"/>
              <a:t>average k-mer frequency can decrease the influence</a:t>
            </a:r>
          </a:p>
          <a:p>
            <a:r>
              <a:rPr lang="en-US" dirty="0" smtClean="0"/>
              <a:t>of sequencing error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200" dirty="0" smtClean="0">
              <a:latin typeface="Arial" charset="0"/>
              <a:cs typeface="Arial Unicode MS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76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5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same, another ,reads,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4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can get all the coverage</a:t>
            </a:r>
            <a:r>
              <a:rPr lang="en-US" baseline="0" dirty="0" smtClean="0"/>
              <a:t> profiles of all the reads in </a:t>
            </a:r>
            <a:r>
              <a:rPr lang="en-US" baseline="0" dirty="0" err="1" smtClean="0"/>
              <a:t>sample.s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nned</a:t>
            </a:r>
            <a:r>
              <a:rPr lang="en-US" baseline="0" dirty="0" smtClean="0"/>
              <a:t> to quote a notion here,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. With , </a:t>
            </a:r>
          </a:p>
          <a:p>
            <a:r>
              <a:rPr lang="en-US" baseline="0" dirty="0" err="1" smtClean="0"/>
              <a:t>Siilarl</a:t>
            </a:r>
            <a:r>
              <a:rPr lang="en-US" baseline="0" dirty="0" smtClean="0"/>
              <a:t> , reads the same, </a:t>
            </a:r>
          </a:p>
          <a:p>
            <a:r>
              <a:rPr lang="en-US" baseline="0" dirty="0" smtClean="0"/>
              <a:t>We group reads together with same profiles. They are likely be the observations of the same genomic regions.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2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5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r>
              <a:rPr lang="en-US" sz="1800" dirty="0" err="1" smtClean="0">
                <a:latin typeface="Arial" charset="0"/>
                <a:cs typeface="Arial Unicode MS" charset="0"/>
              </a:rPr>
              <a:t>Metagenomics</a:t>
            </a:r>
            <a:r>
              <a:rPr lang="en-US" sz="1800" dirty="0" smtClean="0">
                <a:latin typeface="Arial" charset="0"/>
                <a:cs typeface="Arial Unicode MS" charset="0"/>
              </a:rPr>
              <a:t>, </a:t>
            </a: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can get all the coverage</a:t>
            </a:r>
            <a:r>
              <a:rPr lang="en-US" baseline="0" dirty="0" smtClean="0"/>
              <a:t> profiles of all the reads in </a:t>
            </a:r>
            <a:r>
              <a:rPr lang="en-US" baseline="0" dirty="0" err="1" smtClean="0"/>
              <a:t>sample.s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I </a:t>
            </a:r>
            <a:r>
              <a:rPr lang="en-US" baseline="0" dirty="0" err="1" smtClean="0"/>
              <a:t>nned</a:t>
            </a:r>
            <a:r>
              <a:rPr lang="en-US" baseline="0" dirty="0" smtClean="0"/>
              <a:t> to quote a notion here,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. With , </a:t>
            </a:r>
          </a:p>
          <a:p>
            <a:r>
              <a:rPr lang="en-US" baseline="0" dirty="0" err="1" smtClean="0"/>
              <a:t>Siilarl</a:t>
            </a:r>
            <a:r>
              <a:rPr lang="en-US" baseline="0" dirty="0" smtClean="0"/>
              <a:t> , reads the same, </a:t>
            </a:r>
          </a:p>
          <a:p>
            <a:r>
              <a:rPr lang="en-US" baseline="0" dirty="0" smtClean="0"/>
              <a:t>We group reads together with same profiles. They are likely be the observations of the same genomic regions.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202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“Super bin” , we can not say we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splti</a:t>
            </a:r>
            <a:r>
              <a:rPr lang="en-US" baseline="0" dirty="0" smtClean="0"/>
              <a:t> into species. Into genomic regions. Are covered by group reads.</a:t>
            </a:r>
          </a:p>
          <a:p>
            <a:r>
              <a:rPr lang="en-US" baseline="0" dirty="0" smtClean="0"/>
              <a:t>Next we want to ask. Do the the same </a:t>
            </a:r>
            <a:r>
              <a:rPr lang="en-US" baseline="0" dirty="0" err="1" smtClean="0"/>
              <a:t>szie</a:t>
            </a:r>
            <a:r>
              <a:rPr lang="en-US" baseline="0" dirty="0" smtClean="0"/>
              <a:t>?? </a:t>
            </a:r>
            <a:r>
              <a:rPr lang="en-US" baseline="0" dirty="0" err="1" smtClean="0"/>
              <a:t>Actuall</a:t>
            </a:r>
            <a:r>
              <a:rPr lang="en-US" baseline="0" dirty="0" smtClean="0"/>
              <a:t> not. Let’s look at this. Twice as large as the region this two reads cover. 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unit will be IGSs. </a:t>
            </a:r>
          </a:p>
          <a:p>
            <a:endParaRPr lang="en-US" dirty="0" smtClean="0"/>
          </a:p>
          <a:p>
            <a:r>
              <a:rPr lang="en-US" dirty="0" smtClean="0"/>
              <a:t>Do they cover the same size of segment</a:t>
            </a:r>
            <a:r>
              <a:rPr lang="en-US" baseline="0" dirty="0" smtClean="0"/>
              <a:t> on the genome? No.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641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With</a:t>
            </a:r>
            <a:r>
              <a:rPr lang="en-US" altLang="zh-CN" baseline="0" dirty="0" smtClean="0"/>
              <a:t> this </a:t>
            </a:r>
            <a:r>
              <a:rPr lang="en-US" altLang="zh-CN" baseline="0" dirty="0" err="1" smtClean="0"/>
              <a:t>diferent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and the </a:t>
            </a:r>
            <a:r>
              <a:rPr lang="en-US" altLang="zh-CN" baseline="0" dirty="0" err="1" smtClean="0"/>
              <a:t>coerage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observeance</a:t>
            </a:r>
            <a:r>
              <a:rPr lang="en-US" altLang="zh-CN" baseline="0" dirty="0" smtClean="0"/>
              <a:t>, it is easy to have sample by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</a:t>
            </a:r>
            <a:r>
              <a:rPr lang="en-US" altLang="zh-CN" baseline="0" dirty="0" err="1" smtClean="0"/>
              <a:t>matirx</a:t>
            </a:r>
            <a:r>
              <a:rPr lang="en-US" altLang="zh-CN" baseline="0" dirty="0" smtClean="0"/>
              <a:t> like this.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If they are have</a:t>
            </a:r>
            <a:r>
              <a:rPr lang="en-US" altLang="zh-CN" baseline="0" dirty="0" smtClean="0"/>
              <a:t> similar coverage profile,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Get the number of segments.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many stuffs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Cover more stuffs than this one, twice as large as smaller one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8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</a:t>
            </a:r>
            <a:r>
              <a:rPr lang="en-US" dirty="0" err="1" smtClean="0"/>
              <a:t>igs</a:t>
            </a:r>
            <a:r>
              <a:rPr lang="en-US" dirty="0" smtClean="0"/>
              <a:t> and we find</a:t>
            </a:r>
            <a:r>
              <a:rPr lang="en-US" baseline="0" dirty="0" smtClean="0"/>
              <a:t> the short cut, and do diversity </a:t>
            </a:r>
            <a:r>
              <a:rPr lang="en-US" baseline="0" dirty="0" err="1" smtClean="0"/>
              <a:t>anslsyis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see</a:t>
            </a:r>
            <a:r>
              <a:rPr lang="en-US" baseline="0" dirty="0" smtClean="0"/>
              <a:t> how it works in real world. </a:t>
            </a:r>
          </a:p>
          <a:p>
            <a:r>
              <a:rPr lang="en-US" baseline="0" dirty="0" smtClean="0"/>
              <a:t>Firstly check the </a:t>
            </a:r>
            <a:r>
              <a:rPr lang="en-US" baseline="0" dirty="0" err="1" smtClean="0"/>
              <a:t>simiulated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datadst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6 </a:t>
            </a:r>
          </a:p>
          <a:p>
            <a:endParaRPr lang="en-US" baseline="0" dirty="0" smtClean="0"/>
          </a:p>
          <a:p>
            <a:r>
              <a:rPr lang="en-US" dirty="0" smtClean="0"/>
              <a:t>Got </a:t>
            </a:r>
            <a:r>
              <a:rPr lang="en-US" dirty="0" err="1" smtClean="0"/>
              <a:t>igs</a:t>
            </a:r>
            <a:r>
              <a:rPr lang="en-US" baseline="0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00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Reasl</a:t>
            </a:r>
            <a:r>
              <a:rPr lang="en-US" dirty="0" smtClean="0"/>
              <a:t> data et, the sea</a:t>
            </a:r>
            <a:r>
              <a:rPr lang="en-US" baseline="0" dirty="0" smtClean="0"/>
              <a:t> water got sampled in </a:t>
            </a:r>
            <a:r>
              <a:rPr lang="en-US" baseline="0" dirty="0" err="1" smtClean="0"/>
              <a:t>diffenrelnt</a:t>
            </a:r>
            <a:r>
              <a:rPr lang="en-US" baseline="0" dirty="0" smtClean="0"/>
              <a:t> locations. Got sequenced. Got </a:t>
            </a:r>
            <a:r>
              <a:rPr lang="en-US" baseline="0" dirty="0" err="1" smtClean="0"/>
              <a:t>ther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eaed</a:t>
            </a:r>
            <a:r>
              <a:rPr lang="en-US" baseline="0" dirty="0" smtClean="0"/>
              <a:t> with </a:t>
            </a:r>
          </a:p>
          <a:p>
            <a:r>
              <a:rPr lang="en-US" baseline="0" dirty="0" smtClean="0"/>
              <a:t>Using </a:t>
            </a:r>
            <a:r>
              <a:rPr lang="en-US" baseline="0" dirty="0" err="1" smtClean="0"/>
              <a:t>igs</a:t>
            </a:r>
            <a:r>
              <a:rPr lang="en-US" baseline="0" dirty="0" smtClean="0"/>
              <a:t> methods.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kmer</a:t>
            </a:r>
            <a:r>
              <a:rPr lang="en-US" altLang="zh-CN" baseline="0" dirty="0" smtClean="0"/>
              <a:t> counting </a:t>
            </a:r>
            <a:r>
              <a:rPr lang="en-US" altLang="zh-CN" baseline="0" dirty="0" err="1" smtClean="0"/>
              <a:t>approache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Igs</a:t>
            </a:r>
            <a:r>
              <a:rPr lang="en-US" altLang="zh-CN" baseline="0" dirty="0" smtClean="0"/>
              <a:t> based diversity analysis approach, I have also worked some other projects, they are all related to diversity analysis in some way.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86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6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Char char=""/>
            </a:pP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823752-31A4-864A-9CAB-82CE0CE0235F}" type="slidenum">
              <a:rPr lang="en-US"/>
              <a:pPr/>
              <a:t>7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30" rIns="0" bIns="0"/>
          <a:lstStyle>
            <a:lvl1pPr marL="431800" indent="-43021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93749" indent="-192324">
              <a:lnSpc>
                <a:spcPct val="93000"/>
              </a:lnSpc>
              <a:spcBef>
                <a:spcPct val="0"/>
              </a:spcBef>
            </a:pPr>
            <a:endParaRPr lang="en-US" sz="1800" dirty="0">
              <a:latin typeface="Arial" charset="0"/>
              <a:cs typeface="Arial Unicode MS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r>
              <a:rPr lang="en-US" baseline="0" dirty="0" smtClean="0"/>
              <a:t> requires scalable approaches.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88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back to diversity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1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Analogy to library – books – shredded sentences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7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to answer the diversity question</a:t>
            </a:r>
            <a:r>
              <a:rPr lang="en-US" baseline="0" dirty="0" smtClean="0"/>
              <a:t> like how different two soil samples are. Here I will introduce a typical p l of m d analysis.</a:t>
            </a:r>
          </a:p>
          <a:p>
            <a:r>
              <a:rPr lang="en-US" baseline="0" dirty="0" smtClean="0"/>
              <a:t>Firstly. We do </a:t>
            </a:r>
            <a:r>
              <a:rPr lang="en-US" baseline="0" dirty="0" err="1" smtClean="0"/>
              <a:t>sequencign</a:t>
            </a:r>
            <a:r>
              <a:rPr lang="en-US" baseline="0" dirty="0" smtClean="0"/>
              <a:t>, got reads, then do </a:t>
            </a:r>
            <a:r>
              <a:rPr lang="en-US" baseline="0" dirty="0" err="1" smtClean="0"/>
              <a:t>assemlby</a:t>
            </a:r>
            <a:r>
              <a:rPr lang="en-US" baseline="0" dirty="0" smtClean="0"/>
              <a:t>, longer, do </a:t>
            </a:r>
            <a:r>
              <a:rPr lang="en-US" baseline="0" dirty="0" err="1" smtClean="0"/>
              <a:t>bining</a:t>
            </a:r>
            <a:r>
              <a:rPr lang="en-US" baseline="0" dirty="0" smtClean="0"/>
              <a:t>, classify into species, or unit, then map reads back to species, </a:t>
            </a:r>
            <a:r>
              <a:rPr lang="en-US" baseline="0" dirty="0" err="1" smtClean="0"/>
              <a:t>contigs</a:t>
            </a:r>
            <a:r>
              <a:rPr lang="en-US" baseline="0" dirty="0" smtClean="0"/>
              <a:t>, to get the abundance , do this to every </a:t>
            </a:r>
            <a:r>
              <a:rPr lang="en-US" baseline="0" dirty="0" err="1" smtClean="0"/>
              <a:t>sampke</a:t>
            </a:r>
            <a:r>
              <a:rPr lang="en-US" baseline="0" dirty="0" smtClean="0"/>
              <a:t>, we get a table with the abundance of species, across </a:t>
            </a:r>
            <a:r>
              <a:rPr lang="en-US" baseline="0" dirty="0" err="1" smtClean="0"/>
              <a:t>sample,s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whichi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fotern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claled</a:t>
            </a:r>
            <a:r>
              <a:rPr lang="en-US" baseline="0" dirty="0" smtClean="0"/>
              <a:t> samples by species matrix.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49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8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849724391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B1D79D5F-8A7B-0C46-9BF1-7C2FE2FA3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0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669727" y="312539"/>
            <a:ext cx="7804547" cy="1518047"/>
          </a:xfrm>
          <a:prstGeom prst="rect">
            <a:avLst/>
          </a:prstGeom>
        </p:spPr>
        <p:txBody>
          <a:bodyPr>
            <a:normAutofit/>
          </a:bodyPr>
          <a:lstStyle>
            <a:lvl1pPr defTabSz="410751">
              <a:lnSpc>
                <a:spcPct val="100000"/>
              </a:lnSpc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669726" y="1830586"/>
            <a:ext cx="3750469" cy="4420195"/>
          </a:xfrm>
          <a:prstGeom prst="rect">
            <a:avLst/>
          </a:prstGeom>
        </p:spPr>
        <p:txBody>
          <a:bodyPr anchor="ctr">
            <a:normAutofit/>
          </a:bodyPr>
          <a:lstStyle>
            <a:lvl1pPr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1pPr>
            <a:lvl2pPr marL="482186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2pPr>
            <a:lvl3pPr marL="723279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3pPr>
            <a:lvl4pPr marL="964372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4pPr>
            <a:lvl5pPr marL="1205465" indent="-241093" defTabSz="410751">
              <a:lnSpc>
                <a:spcPct val="100000"/>
              </a:lnSpc>
              <a:spcBef>
                <a:spcPts val="2250"/>
              </a:spcBef>
              <a:buSzPct val="75000"/>
              <a:buChar char="•"/>
              <a:defRPr sz="20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00598574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41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7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05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7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45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FE7218-4B15-ED49-B517-CE12D415F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0" Type="http://schemas.openxmlformats.org/officeDocument/2006/relationships/image" Target="../media/image1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jpg"/><Relationship Id="rId8" Type="http://schemas.openxmlformats.org/officeDocument/2006/relationships/image" Target="../media/image15.jpg"/><Relationship Id="rId9" Type="http://schemas.openxmlformats.org/officeDocument/2006/relationships/image" Target="../media/image16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0.jpg"/><Relationship Id="rId6" Type="http://schemas.openxmlformats.org/officeDocument/2006/relationships/image" Target="../media/image17.jpg"/><Relationship Id="rId7" Type="http://schemas.openxmlformats.org/officeDocument/2006/relationships/image" Target="../media/image20.png"/><Relationship Id="rId8" Type="http://schemas.openxmlformats.org/officeDocument/2006/relationships/image" Target="../media/image21.jpg"/><Relationship Id="rId9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4.t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3.tif"/><Relationship Id="rId5" Type="http://schemas.openxmlformats.org/officeDocument/2006/relationships/image" Target="../media/image2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23.tif"/><Relationship Id="rId5" Type="http://schemas.openxmlformats.org/officeDocument/2006/relationships/image" Target="../media/image2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4" Type="http://schemas.openxmlformats.org/officeDocument/2006/relationships/image" Target="../media/image24.t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3.tif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3.tif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3.tif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23.ti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5.tif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peerj.com/preprints/890/" TargetMode="External"/><Relationship Id="rId4" Type="http://schemas.openxmlformats.org/officeDocument/2006/relationships/hyperlink" Target="http://journals.plos.org/plosone/article?id=10.1371/journal.pone.0101271" TargetMode="External"/><Relationship Id="rId5" Type="http://schemas.openxmlformats.org/officeDocument/2006/relationships/hyperlink" Target="http://arxiv.org/abs/1203.480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17176" y="1044725"/>
            <a:ext cx="7683582" cy="1908200"/>
          </a:xfrm>
          <a:solidFill>
            <a:schemeClr val="tx2"/>
          </a:solidFill>
          <a:ln/>
        </p:spPr>
        <p:txBody>
          <a:bodyPr tIns="35203">
            <a:normAutofit fontScale="90000"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Novel Computational Approaches to Investigate Microbial Diversity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994852" y="3888350"/>
            <a:ext cx="5012560" cy="1456949"/>
          </a:xfrm>
          <a:solidFill>
            <a:schemeClr val="accent2">
              <a:lumMod val="75000"/>
            </a:schemeClr>
          </a:solidFill>
          <a:ln/>
        </p:spPr>
        <p:txBody>
          <a:bodyPr tIns="20802" anchor="ctr">
            <a:normAutofit/>
          </a:bodyPr>
          <a:lstStyle/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2400" dirty="0" smtClean="0">
                <a:solidFill>
                  <a:srgbClr val="FFFFFF"/>
                </a:solidFill>
              </a:rPr>
              <a:t>Qingpeng </a:t>
            </a:r>
            <a:r>
              <a:rPr lang="en-US" sz="2400" dirty="0">
                <a:solidFill>
                  <a:srgbClr val="FFFFFF"/>
                </a:solidFill>
              </a:rPr>
              <a:t>Zhang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Department of Computer Science and Engineering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Michigan State University</a:t>
            </a:r>
          </a:p>
          <a:p>
            <a:pPr marL="0" indent="0" algn="ctr">
              <a:spcAft>
                <a:spcPct val="0"/>
              </a:spcAft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n-US" sz="1800" dirty="0">
                <a:solidFill>
                  <a:srgbClr val="FFFFFF"/>
                </a:solidFill>
              </a:rPr>
              <a:t>Supervisor: Dr. Titus </a:t>
            </a:r>
            <a:r>
              <a:rPr lang="en-US" sz="1800" dirty="0" smtClean="0">
                <a:solidFill>
                  <a:srgbClr val="FFFFFF"/>
                </a:solidFill>
              </a:rPr>
              <a:t>Brown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D79D5F-8A7B-0C46-9BF1-7C2FE2FA3D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56578"/>
      </p:ext>
    </p:extLst>
  </p:cSld>
  <p:clrMapOvr>
    <a:masterClrMapping/>
  </p:clrMapOvr>
  <p:transition xmlns:p14="http://schemas.microsoft.com/office/powerpoint/2010/main" spd="med" advTm="4778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084" y="537044"/>
            <a:ext cx="3285018" cy="544071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Genome and Book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" name="Picture 3" descr="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86" y="2015517"/>
            <a:ext cx="5184926" cy="34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173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21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921" y="115459"/>
            <a:ext cx="4909883" cy="692754"/>
          </a:xfrm>
          <a:solidFill>
            <a:srgbClr val="1F497D"/>
          </a:solidFill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Which library has more titles?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013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00px-World_map_blank_without_border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5" y="1134239"/>
            <a:ext cx="7441143" cy="4137275"/>
          </a:xfrm>
          <a:prstGeom prst="rect">
            <a:avLst/>
          </a:prstGeom>
        </p:spPr>
      </p:pic>
      <p:pic>
        <p:nvPicPr>
          <p:cNvPr id="4" name="Picture 3" descr="MSU_Libr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14" y="1526383"/>
            <a:ext cx="1258100" cy="621170"/>
          </a:xfrm>
          <a:prstGeom prst="rect">
            <a:avLst/>
          </a:prstGeom>
        </p:spPr>
      </p:pic>
      <p:pic>
        <p:nvPicPr>
          <p:cNvPr id="5" name="Picture 4" descr="Los_Angeles_Central_Library_south_entra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9" y="1843115"/>
            <a:ext cx="720411" cy="983239"/>
          </a:xfrm>
          <a:prstGeom prst="rect">
            <a:avLst/>
          </a:prstGeom>
        </p:spPr>
      </p:pic>
      <p:pic>
        <p:nvPicPr>
          <p:cNvPr id="6" name="Picture 5" descr="British_Library_and_St_Pancras_sta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06" y="1553643"/>
            <a:ext cx="978682" cy="654412"/>
          </a:xfrm>
          <a:prstGeom prst="rect">
            <a:avLst/>
          </a:prstGeom>
        </p:spPr>
      </p:pic>
      <p:pic>
        <p:nvPicPr>
          <p:cNvPr id="7" name="Picture 6" descr="National_Library_Beijing_Chin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065" y="1838429"/>
            <a:ext cx="989177" cy="741883"/>
          </a:xfrm>
          <a:prstGeom prst="rect">
            <a:avLst/>
          </a:prstGeom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15" y="3474264"/>
            <a:ext cx="1189859" cy="860845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30" y="3582750"/>
            <a:ext cx="1004438" cy="752359"/>
          </a:xfrm>
          <a:prstGeom prst="rect">
            <a:avLst/>
          </a:prstGeom>
        </p:spPr>
      </p:pic>
      <p:pic>
        <p:nvPicPr>
          <p:cNvPr id="10" name="Picture 9" descr="imgre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47" y="3709741"/>
            <a:ext cx="1165987" cy="756429"/>
          </a:xfrm>
          <a:prstGeom prst="rect">
            <a:avLst/>
          </a:prstGeom>
        </p:spPr>
      </p:pic>
      <p:pic>
        <p:nvPicPr>
          <p:cNvPr id="11" name="Picture 10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18" y="4246383"/>
            <a:ext cx="1772415" cy="1059904"/>
          </a:xfrm>
          <a:prstGeom prst="rect">
            <a:avLst/>
          </a:prstGeom>
        </p:spPr>
      </p:pic>
      <p:pic>
        <p:nvPicPr>
          <p:cNvPr id="20" name="Picture 19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99" y="5039055"/>
            <a:ext cx="1772415" cy="1059904"/>
          </a:xfrm>
          <a:prstGeom prst="rect">
            <a:avLst/>
          </a:prstGeom>
        </p:spPr>
      </p:pic>
      <p:pic>
        <p:nvPicPr>
          <p:cNvPr id="21" name="Picture 20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14" y="5417548"/>
            <a:ext cx="1772415" cy="1059904"/>
          </a:xfrm>
          <a:prstGeom prst="rect">
            <a:avLst/>
          </a:prstGeom>
        </p:spPr>
      </p:pic>
      <p:pic>
        <p:nvPicPr>
          <p:cNvPr id="22" name="Picture 21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50" y="5306287"/>
            <a:ext cx="1772415" cy="1059904"/>
          </a:xfrm>
          <a:prstGeom prst="rect">
            <a:avLst/>
          </a:prstGeom>
        </p:spPr>
      </p:pic>
      <p:pic>
        <p:nvPicPr>
          <p:cNvPr id="23" name="Picture 22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56" y="5112530"/>
            <a:ext cx="1772415" cy="1059904"/>
          </a:xfrm>
          <a:prstGeom prst="rect">
            <a:avLst/>
          </a:prstGeom>
        </p:spPr>
      </p:pic>
      <p:pic>
        <p:nvPicPr>
          <p:cNvPr id="24" name="Picture 23" descr="Recycled_books_02_at_Big_River_Books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5" y="4887596"/>
            <a:ext cx="1772415" cy="105990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836671" y="115459"/>
            <a:ext cx="5917300" cy="692754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How similar are the libraries by their collection?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0052" y="901045"/>
            <a:ext cx="3694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With only shredded pieces of pages with (partial) sentences on it to read.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156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Assembly 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Mapping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Binning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4" name="Picture 133" descr="Screen Shot 2014-11-14 at 12.14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9" y="4934186"/>
            <a:ext cx="2744106" cy="183193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5" name="Picture 134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79" y="4745926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6" name="Picture 135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989" y="460489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7" name="Picture 136" descr="Screen Shot 2014-11-14 at 12.14.2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5" y="4415757"/>
            <a:ext cx="3073055" cy="18596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11163" y="4803381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Sample2</a:t>
            </a:r>
            <a:endParaRPr lang="en-US" sz="1100" dirty="0"/>
          </a:p>
        </p:txBody>
      </p:sp>
      <p:sp>
        <p:nvSpPr>
          <p:cNvPr id="143" name="TextBox 142"/>
          <p:cNvSpPr txBox="1"/>
          <p:nvPr/>
        </p:nvSpPr>
        <p:spPr>
          <a:xfrm>
            <a:off x="514721" y="458285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Sample3</a:t>
            </a:r>
            <a:endParaRPr lang="en-US" sz="1100" dirty="0"/>
          </a:p>
        </p:txBody>
      </p:sp>
      <p:sp>
        <p:nvSpPr>
          <p:cNvPr id="144" name="TextBox 143"/>
          <p:cNvSpPr txBox="1"/>
          <p:nvPr/>
        </p:nvSpPr>
        <p:spPr>
          <a:xfrm>
            <a:off x="968927" y="4405400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Sample4</a:t>
            </a:r>
            <a:endParaRPr lang="en-US" sz="11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349859" y="4274595"/>
            <a:ext cx="857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Sample5</a:t>
            </a:r>
            <a:endParaRPr lang="en-US" sz="1100" dirty="0"/>
          </a:p>
        </p:txBody>
      </p:sp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905147"/>
              </p:ext>
            </p:extLst>
          </p:nvPr>
        </p:nvGraphicFramePr>
        <p:xfrm>
          <a:off x="4316374" y="4102366"/>
          <a:ext cx="4776006" cy="1440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001"/>
                <a:gridCol w="796001"/>
                <a:gridCol w="796001"/>
                <a:gridCol w="796001"/>
                <a:gridCol w="796001"/>
                <a:gridCol w="796001"/>
              </a:tblGrid>
              <a:tr h="304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Sample1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Sample5</a:t>
                      </a:r>
                    </a:p>
                  </a:txBody>
                  <a:tcPr/>
                </a:tc>
              </a:tr>
              <a:tr h="30133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A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B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0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</a:tr>
              <a:tr h="2862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C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3</a:t>
                      </a:r>
                      <a:endParaRPr lang="en-US" sz="1200" b="0" dirty="0"/>
                    </a:p>
                  </a:txBody>
                  <a:tcPr/>
                </a:tc>
              </a:tr>
              <a:tr h="25608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Species D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1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7" name="TextBox 146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149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14</a:t>
            </a:fld>
            <a:endParaRPr lang="en-US"/>
          </a:p>
        </p:txBody>
      </p:sp>
      <p:pic>
        <p:nvPicPr>
          <p:cNvPr id="103" name="Picture 102" descr="MSU_Librar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9" y="1628860"/>
            <a:ext cx="1519831" cy="750397"/>
          </a:xfrm>
          <a:prstGeom prst="rect">
            <a:avLst/>
          </a:prstGeom>
        </p:spPr>
      </p:pic>
      <p:pic>
        <p:nvPicPr>
          <p:cNvPr id="104" name="Picture 103" descr="Recycled_books_02_at_Big_River_Book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472" y="1696455"/>
            <a:ext cx="1177162" cy="703943"/>
          </a:xfrm>
          <a:prstGeom prst="rect">
            <a:avLst/>
          </a:prstGeom>
        </p:spPr>
      </p:pic>
      <p:pic>
        <p:nvPicPr>
          <p:cNvPr id="3" name="Picture 2" descr="book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41" y="2519562"/>
            <a:ext cx="1298167" cy="1366793"/>
          </a:xfrm>
          <a:prstGeom prst="rect">
            <a:avLst/>
          </a:prstGeom>
        </p:spPr>
      </p:pic>
      <p:pic>
        <p:nvPicPr>
          <p:cNvPr id="107" name="Picture 106" descr="c7b547b49d91f985dc48bcc110eccde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0" y="2960197"/>
            <a:ext cx="1279057" cy="715405"/>
          </a:xfrm>
          <a:prstGeom prst="rect">
            <a:avLst/>
          </a:prstGeom>
        </p:spPr>
      </p:pic>
      <p:pic>
        <p:nvPicPr>
          <p:cNvPr id="4" name="Picture 3" descr="fendi_rose-3-1024x67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603" y="882784"/>
            <a:ext cx="1534560" cy="10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0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71"/>
    </mc:Choice>
    <mc:Fallback xmlns="">
      <p:transition xmlns:p14="http://schemas.microsoft.com/office/powerpoint/2010/main" spd="slow" advTm="652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50127"/>
              </p:ext>
            </p:extLst>
          </p:nvPr>
        </p:nvGraphicFramePr>
        <p:xfrm>
          <a:off x="563963" y="454674"/>
          <a:ext cx="4537120" cy="214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60"/>
                <a:gridCol w="648160"/>
                <a:gridCol w="648160"/>
                <a:gridCol w="648160"/>
                <a:gridCol w="648160"/>
                <a:gridCol w="648160"/>
                <a:gridCol w="648160"/>
              </a:tblGrid>
              <a:tr h="29180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Sample1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Sample6</a:t>
                      </a:r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SpeciesA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SpeciesB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SpeciesC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SpeciesD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SpeciesE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SpeciesF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SpeciesG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954" y="2856390"/>
            <a:ext cx="3177067" cy="275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tif"/>
          <p:cNvPicPr/>
          <p:nvPr/>
        </p:nvPicPr>
        <p:blipFill>
          <a:blip r:embed="rId4">
            <a:extLst/>
          </a:blip>
          <a:srcRect l="2171" t="9893" r="33349" b="12416"/>
          <a:stretch>
            <a:fillRect/>
          </a:stretch>
        </p:blipFill>
        <p:spPr>
          <a:xfrm>
            <a:off x="647925" y="3195542"/>
            <a:ext cx="4178621" cy="267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57399" y="6045461"/>
            <a:ext cx="4026638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Alpha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many different species in a </a:t>
            </a:r>
            <a:r>
              <a:rPr lang="en-US" sz="1400" dirty="0" smtClean="0">
                <a:solidFill>
                  <a:srgbClr val="FFFFFF"/>
                </a:solidFill>
              </a:rPr>
              <a:t>seawater sample</a:t>
            </a:r>
            <a:r>
              <a:rPr lang="en-US" sz="1400" dirty="0" smtClean="0">
                <a:solidFill>
                  <a:srgbClr val="FFFFFF"/>
                </a:solidFill>
              </a:rPr>
              <a:t>?”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1085" y="6045461"/>
            <a:ext cx="3340315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Beta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different are the </a:t>
            </a:r>
            <a:r>
              <a:rPr lang="en-US" sz="1400" dirty="0" smtClean="0">
                <a:solidFill>
                  <a:srgbClr val="FFFFFF"/>
                </a:solidFill>
              </a:rPr>
              <a:t>seawater samples?”</a:t>
            </a:r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505771"/>
              </p:ext>
            </p:extLst>
          </p:nvPr>
        </p:nvGraphicFramePr>
        <p:xfrm>
          <a:off x="5508954" y="442952"/>
          <a:ext cx="331756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38"/>
                <a:gridCol w="473938"/>
                <a:gridCol w="473938"/>
                <a:gridCol w="473938"/>
                <a:gridCol w="473938"/>
                <a:gridCol w="473938"/>
                <a:gridCol w="473938"/>
              </a:tblGrid>
              <a:tr h="24150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S6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01083" y="1681270"/>
            <a:ext cx="313798" cy="45719"/>
          </a:xfrm>
          <a:prstGeom prst="rightArrow">
            <a:avLst/>
          </a:prstGeom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75705" y="2597254"/>
            <a:ext cx="0" cy="59828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21333" y="2363192"/>
            <a:ext cx="0" cy="67023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4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7"/>
    </mc:Choice>
    <mc:Fallback xmlns="">
      <p:transition xmlns:p14="http://schemas.microsoft.com/office/powerpoint/2010/main" spd="slow" advTm="400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Mapping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Binning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389" y="4904120"/>
            <a:ext cx="7215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</a:t>
            </a:r>
            <a:r>
              <a:rPr lang="en-US" dirty="0" smtClean="0"/>
              <a:t>(Only </a:t>
            </a:r>
            <a:r>
              <a:rPr lang="en-US" dirty="0" smtClean="0"/>
              <a:t>small portions of reads can be </a:t>
            </a:r>
            <a:r>
              <a:rPr lang="en-US" dirty="0" smtClean="0"/>
              <a:t>assembled, low sequencing depth, high diversity sample)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29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8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1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7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8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0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8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9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8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1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2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3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4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5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6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7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8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9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0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170"/>
    </mc:Choice>
    <mc:Fallback xmlns="">
      <p:transition xmlns:p14="http://schemas.microsoft.com/office/powerpoint/2010/main" advTm="291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Assembly 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Mapping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389" y="4904120"/>
            <a:ext cx="72152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</a:t>
            </a:r>
            <a:r>
              <a:rPr lang="en-US" dirty="0" smtClean="0"/>
              <a:t>(may </a:t>
            </a:r>
            <a:r>
              <a:rPr lang="en-US" dirty="0" smtClean="0"/>
              <a:t>need reference genomes, computationally </a:t>
            </a:r>
            <a:r>
              <a:rPr lang="en-US" dirty="0" smtClean="0"/>
              <a:t>expensive, definition of “species” is ambiguous in microbial world. 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7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8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39"/>
    </mc:Choice>
    <mc:Fallback xmlns="">
      <p:transition xmlns:p14="http://schemas.microsoft.com/office/powerpoint/2010/main" advTm="300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Assembly 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Binning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0389" y="4904120"/>
            <a:ext cx="721521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</a:t>
            </a:r>
            <a:r>
              <a:rPr lang="en-US" dirty="0" smtClean="0"/>
              <a:t>(low accuracy because of sequencing error, </a:t>
            </a:r>
            <a:r>
              <a:rPr lang="en-US" dirty="0" smtClean="0"/>
              <a:t>computationally expensive)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7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201690" y="6406240"/>
            <a:ext cx="27824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Loosely based on slide by </a:t>
            </a:r>
            <a:r>
              <a:rPr lang="en-US" sz="1100" dirty="0" err="1" smtClean="0"/>
              <a:t>Mads</a:t>
            </a:r>
            <a:r>
              <a:rPr lang="en-US" sz="1100" dirty="0" smtClean="0"/>
              <a:t> </a:t>
            </a:r>
            <a:r>
              <a:rPr lang="en-US" sz="1100" dirty="0" err="1" smtClean="0"/>
              <a:t>Albertsen</a:t>
            </a:r>
            <a:endParaRPr lang="en-US" sz="1100" dirty="0"/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56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514"/>
    </mc:Choice>
    <mc:Fallback xmlns="">
      <p:transition xmlns:p14="http://schemas.microsoft.com/office/powerpoint/2010/main" advTm="85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395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3025" y="426851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136515" y="3690047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/>
          <p:nvPr/>
        </p:nvCxnSpPr>
        <p:spPr>
          <a:xfrm>
            <a:off x="2114047" y="60579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044527" y="46374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143025" y="60738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876047" y="451157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1855386" y="58904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626786" y="549612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815927" y="48450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306441" y="58138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3196927" y="582370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584729" y="51492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144641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3196927" y="52411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2888585" y="493315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3481716" y="53925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577927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3481716" y="507219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119965" y="5544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1054099" y="6226285"/>
            <a:ext cx="3285828" cy="0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" name="TextBox 621"/>
          <p:cNvSpPr txBox="1"/>
          <p:nvPr/>
        </p:nvSpPr>
        <p:spPr>
          <a:xfrm>
            <a:off x="947969" y="3507612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9" name="TextBox 568"/>
          <p:cNvSpPr txBox="1"/>
          <p:nvPr/>
        </p:nvSpPr>
        <p:spPr>
          <a:xfrm>
            <a:off x="4607422" y="2969003"/>
            <a:ext cx="4439497" cy="1569660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TTTGCCTGTTGAAAACCTGAAAACGGGATGTTTCCGGGGTTTTCCGCCCCGGTAGGGTTGAGACGTGCCCCGCGGTCGCGAACAGCTCGCCGCTTACCGGCGTAAGAGCGATCCGCAACACACCCCGGAGCCTCTACCCCCCCCTCACGC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571" name="Rectangle 570"/>
          <p:cNvSpPr/>
          <p:nvPr/>
        </p:nvSpPr>
        <p:spPr>
          <a:xfrm>
            <a:off x="5329187" y="3315632"/>
            <a:ext cx="1199189" cy="250878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33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33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TextBox 611"/>
          <p:cNvSpPr txBox="1"/>
          <p:nvPr/>
        </p:nvSpPr>
        <p:spPr>
          <a:xfrm>
            <a:off x="5140455" y="1147799"/>
            <a:ext cx="3906464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Reads -&gt;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1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3025" y="426851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887179" y="477003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136515" y="3690047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/>
          <p:nvPr/>
        </p:nvCxnSpPr>
        <p:spPr>
          <a:xfrm>
            <a:off x="2114047" y="60579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044527" y="46374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143025" y="60738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876047" y="451157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1855386" y="58904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626786" y="549612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815927" y="48450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306441" y="58138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3196927" y="582370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584729" y="51492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144641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3196927" y="52411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2888585" y="493315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3481716" y="53925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577927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3481716" y="507219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119965" y="5544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1054099" y="6226285"/>
            <a:ext cx="3285828" cy="0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4750234" y="374047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6" name="Straight Connector 375"/>
          <p:cNvCxnSpPr/>
          <p:nvPr/>
        </p:nvCxnSpPr>
        <p:spPr>
          <a:xfrm>
            <a:off x="5692123" y="6226285"/>
            <a:ext cx="3314708" cy="19792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 flipH="1">
            <a:off x="7616084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7414721" y="47897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>
            <a:off x="7457377" y="49801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>
            <a:off x="7545945" y="51596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395272" y="5311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6731440" y="57204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 flipH="1">
            <a:off x="7118786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7768484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7782333" y="47827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7567121" y="49421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7609777" y="51325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>
            <a:off x="7698345" y="5312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6381139" y="608729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 flipH="1">
            <a:off x="7755050" y="579499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 flipH="1">
            <a:off x="8468450" y="58441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H="1">
            <a:off x="7700072" y="48512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7920884" y="5116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H="1">
            <a:off x="7719521" y="50945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>
            <a:off x="7762177" y="52849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>
            <a:off x="5655371" y="55459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>
            <a:off x="6207864" y="523901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>
            <a:off x="6332465" y="51474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5692123" y="5848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7977510" y="450961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>
            <a:off x="7331455" y="4741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142819" y="468734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flipH="1">
            <a:off x="8122158" y="52864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>
            <a:off x="6995730" y="4815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H="1">
            <a:off x="7852472" y="50036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H="1">
            <a:off x="8073284" y="5269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H="1">
            <a:off x="803736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 flipH="1">
            <a:off x="5719203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 flipH="1">
            <a:off x="5807771" y="56983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 flipH="1">
            <a:off x="5657098" y="5849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 flipH="1">
            <a:off x="6019021" y="59920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>
            <a:off x="5844523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>
            <a:off x="6030310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 flipH="1">
            <a:off x="8024321" y="53993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 flipH="1">
            <a:off x="5871603" y="56712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 flipH="1">
            <a:off x="5960171" y="5850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 flipH="1">
            <a:off x="5809498" y="60021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H="1">
            <a:off x="643071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5996923" y="61536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7714846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6243287" y="59235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H="1">
            <a:off x="6854721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/>
        </p:nvCxnSpPr>
        <p:spPr>
          <a:xfrm flipH="1">
            <a:off x="6024003" y="58236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/>
        </p:nvCxnSpPr>
        <p:spPr>
          <a:xfrm flipH="1">
            <a:off x="6974843" y="495039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/>
        </p:nvCxnSpPr>
        <p:spPr>
          <a:xfrm flipH="1">
            <a:off x="6751088" y="5556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 flipH="1">
            <a:off x="6430712" y="52609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 flipH="1">
            <a:off x="7964790" y="588157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/>
          <p:nvPr/>
        </p:nvCxnSpPr>
        <p:spPr>
          <a:xfrm flipH="1">
            <a:off x="834490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/>
        </p:nvCxnSpPr>
        <p:spPr>
          <a:xfrm flipH="1">
            <a:off x="7733030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 flipH="1">
            <a:off x="7776433" y="52079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 flipH="1">
            <a:off x="6943402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 flipH="1">
            <a:off x="7083997" y="49990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 flipH="1">
            <a:off x="6957438" y="54575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H="1">
            <a:off x="7741938" y="540719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/>
        </p:nvCxnSpPr>
        <p:spPr>
          <a:xfrm flipH="1">
            <a:off x="8082553" y="47511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/>
        </p:nvCxnSpPr>
        <p:spPr>
          <a:xfrm flipH="1">
            <a:off x="7930153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 flipH="1">
            <a:off x="7443860" y="4559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/>
        </p:nvCxnSpPr>
        <p:spPr>
          <a:xfrm flipH="1">
            <a:off x="7195366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/>
        </p:nvCxnSpPr>
        <p:spPr>
          <a:xfrm flipH="1">
            <a:off x="6059735" y="5261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H="1">
            <a:off x="7657950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 flipH="1">
            <a:off x="7527848" y="54006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H="1">
            <a:off x="7125414" y="5045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/>
          <p:nvPr/>
        </p:nvCxnSpPr>
        <p:spPr>
          <a:xfrm flipH="1">
            <a:off x="7860421" y="4963200"/>
            <a:ext cx="228354" cy="298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H="1">
            <a:off x="7117896" y="46743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/>
          <p:nvPr/>
        </p:nvCxnSpPr>
        <p:spPr>
          <a:xfrm flipH="1">
            <a:off x="7331455" y="53489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 flipH="1">
            <a:off x="7478771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flipH="1">
            <a:off x="8037363" y="485430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/>
          <p:nvPr/>
        </p:nvCxnSpPr>
        <p:spPr>
          <a:xfrm flipH="1">
            <a:off x="8359917" y="5023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8354727" y="4814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 flipH="1">
            <a:off x="6348959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/>
          <p:nvPr/>
        </p:nvCxnSpPr>
        <p:spPr>
          <a:xfrm flipH="1">
            <a:off x="7882822" y="52948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 flipH="1">
            <a:off x="7058831" y="45598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H="1">
            <a:off x="6789462" y="53679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flipH="1">
            <a:off x="7275884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/>
          <p:cNvCxnSpPr/>
          <p:nvPr/>
        </p:nvCxnSpPr>
        <p:spPr>
          <a:xfrm flipH="1">
            <a:off x="8260915" y="543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/>
          <p:nvPr/>
        </p:nvCxnSpPr>
        <p:spPr>
          <a:xfrm flipH="1">
            <a:off x="8260915" y="55885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 flipH="1">
            <a:off x="7968854" y="574977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 flipH="1">
            <a:off x="8210374" y="465073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flipH="1">
            <a:off x="8084726" y="48613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/>
          <p:nvPr/>
        </p:nvCxnSpPr>
        <p:spPr>
          <a:xfrm flipH="1">
            <a:off x="7111378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/>
          <p:nvPr/>
        </p:nvCxnSpPr>
        <p:spPr>
          <a:xfrm flipH="1">
            <a:off x="7930153" y="51191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/>
          <p:nvPr/>
        </p:nvCxnSpPr>
        <p:spPr>
          <a:xfrm flipH="1">
            <a:off x="7714846" y="4711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 flipH="1">
            <a:off x="8344903" y="560672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/>
          <p:nvPr/>
        </p:nvCxnSpPr>
        <p:spPr>
          <a:xfrm flipH="1">
            <a:off x="7518579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 flipH="1">
            <a:off x="6735512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636902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H="1">
            <a:off x="7770543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/>
          <p:nvPr/>
        </p:nvCxnSpPr>
        <p:spPr>
          <a:xfrm flipH="1">
            <a:off x="6614772" y="589468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 flipH="1">
            <a:off x="8244437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8088860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H="1">
            <a:off x="7443860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 flipH="1">
            <a:off x="6686248" y="54002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 flipH="1">
            <a:off x="8266105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 flipH="1">
            <a:off x="8205339" y="49414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H="1">
            <a:off x="7293390" y="556125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 flipH="1">
            <a:off x="6793464" y="60523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8150965" y="50085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7646747" y="51742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>
            <a:off x="7800878" y="52109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H="1">
            <a:off x="7000009" y="59402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 flipH="1">
            <a:off x="8121351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/>
          <p:nvPr/>
        </p:nvCxnSpPr>
        <p:spPr>
          <a:xfrm flipH="1">
            <a:off x="8176927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7884866" y="52068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 flipH="1">
            <a:off x="6515208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H="1">
            <a:off x="6364535" y="55666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7630858" y="562152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8050798" y="534795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/>
          <p:nvPr/>
        </p:nvCxnSpPr>
        <p:spPr>
          <a:xfrm flipH="1">
            <a:off x="6114298" y="55423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 flipH="1">
            <a:off x="7310795" y="597801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/>
          <p:nvPr/>
        </p:nvCxnSpPr>
        <p:spPr>
          <a:xfrm flipH="1">
            <a:off x="6719936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 flipH="1">
            <a:off x="6682676" y="58237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 flipH="1">
            <a:off x="6887912" y="5320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631562" y="4745859"/>
            <a:ext cx="17797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>
            <a:off x="7033908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 flipH="1">
            <a:off x="6903488" y="52755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 flipH="1">
            <a:off x="689085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 flipH="1">
            <a:off x="7478771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 flipH="1">
            <a:off x="8048778" y="60752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 flipH="1">
            <a:off x="6133747" y="5785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 flipH="1">
            <a:off x="7741938" y="51263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 flipH="1">
            <a:off x="7884866" y="54850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 flipH="1">
            <a:off x="6782748" y="47464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 flipH="1">
            <a:off x="8176927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H="1">
            <a:off x="745344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 flipH="1">
            <a:off x="8491211" y="4428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 flipH="1">
            <a:off x="7686555" y="5931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flipH="1">
            <a:off x="6516935" y="57190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 flipH="1">
            <a:off x="7714846" y="53664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 flipH="1">
            <a:off x="7086529" y="57006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 flipH="1">
            <a:off x="8048087" y="59557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/>
          <p:cNvCxnSpPr/>
          <p:nvPr/>
        </p:nvCxnSpPr>
        <p:spPr>
          <a:xfrm flipH="1">
            <a:off x="7394783" y="575667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H="1">
            <a:off x="8048778" y="56924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/>
          <p:cNvCxnSpPr/>
          <p:nvPr/>
        </p:nvCxnSpPr>
        <p:spPr>
          <a:xfrm flipH="1">
            <a:off x="7176218" y="586553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/>
          <p:nvPr/>
        </p:nvCxnSpPr>
        <p:spPr>
          <a:xfrm flipH="1">
            <a:off x="7013260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/>
          <p:nvPr/>
        </p:nvCxnSpPr>
        <p:spPr>
          <a:xfrm flipH="1">
            <a:off x="7478771" y="58412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/>
          <p:nvPr/>
        </p:nvCxnSpPr>
        <p:spPr>
          <a:xfrm flipH="1">
            <a:off x="7040312" y="547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/>
          <p:cNvCxnSpPr/>
          <p:nvPr/>
        </p:nvCxnSpPr>
        <p:spPr>
          <a:xfrm flipH="1">
            <a:off x="6487510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/>
          <p:nvPr/>
        </p:nvCxnSpPr>
        <p:spPr>
          <a:xfrm flipH="1">
            <a:off x="7587206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/>
          <p:nvPr/>
        </p:nvCxnSpPr>
        <p:spPr>
          <a:xfrm flipH="1">
            <a:off x="6286147" y="59379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/>
          <p:nvPr/>
        </p:nvCxnSpPr>
        <p:spPr>
          <a:xfrm flipH="1">
            <a:off x="8121351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/>
          <p:nvPr/>
        </p:nvCxnSpPr>
        <p:spPr>
          <a:xfrm flipH="1">
            <a:off x="8126386" y="500155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/>
          <p:cNvCxnSpPr/>
          <p:nvPr/>
        </p:nvCxnSpPr>
        <p:spPr>
          <a:xfrm flipH="1">
            <a:off x="7462882" y="52772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/>
          <p:nvPr/>
        </p:nvCxnSpPr>
        <p:spPr>
          <a:xfrm flipH="1">
            <a:off x="7716890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/>
          <p:cNvCxnSpPr/>
          <p:nvPr/>
        </p:nvCxnSpPr>
        <p:spPr>
          <a:xfrm flipH="1">
            <a:off x="8270739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/>
          <p:nvPr/>
        </p:nvCxnSpPr>
        <p:spPr>
          <a:xfrm flipH="1">
            <a:off x="7415443" y="53180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/>
          <p:nvPr/>
        </p:nvCxnSpPr>
        <p:spPr>
          <a:xfrm flipH="1">
            <a:off x="6669335" y="58714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/>
          <p:nvPr/>
        </p:nvCxnSpPr>
        <p:spPr>
          <a:xfrm flipH="1">
            <a:off x="8483376" y="497717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/>
          <p:nvPr/>
        </p:nvCxnSpPr>
        <p:spPr>
          <a:xfrm flipH="1">
            <a:off x="8102763" y="43055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/>
          <p:nvPr/>
        </p:nvCxnSpPr>
        <p:spPr>
          <a:xfrm flipH="1">
            <a:off x="6419098" y="5847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/>
          <p:nvPr/>
        </p:nvCxnSpPr>
        <p:spPr>
          <a:xfrm flipH="1">
            <a:off x="8404578" y="51120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/>
          <p:nvPr/>
        </p:nvCxnSpPr>
        <p:spPr>
          <a:xfrm flipH="1">
            <a:off x="8344903" y="470398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flipH="1">
            <a:off x="8746480" y="52537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flipH="1">
            <a:off x="7043680" y="62460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/>
          <p:nvPr/>
        </p:nvCxnSpPr>
        <p:spPr>
          <a:xfrm flipH="1">
            <a:off x="8399388" y="571929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H="1">
            <a:off x="7541365" y="51253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/>
          <p:nvPr/>
        </p:nvCxnSpPr>
        <p:spPr>
          <a:xfrm flipH="1">
            <a:off x="6766664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/>
          <p:nvPr/>
        </p:nvCxnSpPr>
        <p:spPr>
          <a:xfrm flipH="1">
            <a:off x="6892191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/>
          <p:nvPr/>
        </p:nvCxnSpPr>
        <p:spPr>
          <a:xfrm flipH="1">
            <a:off x="697586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H="1">
            <a:off x="8150309" y="48325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H="1">
            <a:off x="6669335" y="510688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/>
          <p:nvPr/>
        </p:nvCxnSpPr>
        <p:spPr>
          <a:xfrm flipH="1">
            <a:off x="6890147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/>
          <p:nvPr/>
        </p:nvCxnSpPr>
        <p:spPr>
          <a:xfrm flipH="1">
            <a:off x="6688784" y="535008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/>
          <p:nvPr/>
        </p:nvCxnSpPr>
        <p:spPr>
          <a:xfrm flipH="1">
            <a:off x="6731440" y="554055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/>
          <p:cNvCxnSpPr/>
          <p:nvPr/>
        </p:nvCxnSpPr>
        <p:spPr>
          <a:xfrm flipH="1">
            <a:off x="7316122" y="54359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/>
          <p:nvPr/>
        </p:nvCxnSpPr>
        <p:spPr>
          <a:xfrm flipH="1">
            <a:off x="6167134" y="594524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/>
          <p:nvPr/>
        </p:nvCxnSpPr>
        <p:spPr>
          <a:xfrm flipH="1">
            <a:off x="5732032" y="570603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/>
          <p:cNvCxnSpPr/>
          <p:nvPr/>
        </p:nvCxnSpPr>
        <p:spPr>
          <a:xfrm flipH="1">
            <a:off x="7014771" y="57750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/>
          <p:nvPr/>
        </p:nvCxnSpPr>
        <p:spPr>
          <a:xfrm flipH="1">
            <a:off x="5719203" y="558388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/>
          <p:nvPr/>
        </p:nvCxnSpPr>
        <p:spPr>
          <a:xfrm flipH="1">
            <a:off x="7996303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/>
          <p:nvPr/>
        </p:nvCxnSpPr>
        <p:spPr>
          <a:xfrm flipH="1">
            <a:off x="7024736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/>
          <p:cNvCxnSpPr/>
          <p:nvPr/>
        </p:nvCxnSpPr>
        <p:spPr>
          <a:xfrm flipH="1">
            <a:off x="6530784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/>
          <p:nvPr/>
        </p:nvCxnSpPr>
        <p:spPr>
          <a:xfrm flipH="1">
            <a:off x="7201884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/>
          <p:cNvCxnSpPr/>
          <p:nvPr/>
        </p:nvCxnSpPr>
        <p:spPr>
          <a:xfrm flipH="1">
            <a:off x="7192712" y="56255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" name="TextBox 621"/>
          <p:cNvSpPr txBox="1"/>
          <p:nvPr/>
        </p:nvSpPr>
        <p:spPr>
          <a:xfrm>
            <a:off x="947969" y="3507612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5692123" y="3557764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21</a:t>
            </a:fld>
            <a:endParaRPr lang="en-US"/>
          </a:p>
        </p:txBody>
      </p:sp>
      <p:sp>
        <p:nvSpPr>
          <p:cNvPr id="624" name="TextBox 623"/>
          <p:cNvSpPr txBox="1"/>
          <p:nvPr/>
        </p:nvSpPr>
        <p:spPr>
          <a:xfrm>
            <a:off x="3682247" y="57519"/>
            <a:ext cx="4969105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Counting (unique) 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to evaluate diversity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50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43025" y="426851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887179" y="477003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136515" y="3690047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5" name="Straight Connector 314"/>
          <p:cNvCxnSpPr/>
          <p:nvPr/>
        </p:nvCxnSpPr>
        <p:spPr>
          <a:xfrm>
            <a:off x="2114047" y="60579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/>
          <p:nvPr/>
        </p:nvCxnSpPr>
        <p:spPr>
          <a:xfrm>
            <a:off x="3044527" y="46374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/>
          <p:nvPr/>
        </p:nvCxnSpPr>
        <p:spPr>
          <a:xfrm>
            <a:off x="1143025" y="60738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2876047" y="451157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1855386" y="58904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626786" y="549612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/>
          <p:nvPr/>
        </p:nvCxnSpPr>
        <p:spPr>
          <a:xfrm>
            <a:off x="2815927" y="484505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/>
          <p:nvPr/>
        </p:nvCxnSpPr>
        <p:spPr>
          <a:xfrm>
            <a:off x="1306441" y="58138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/>
          <p:nvPr/>
        </p:nvCxnSpPr>
        <p:spPr>
          <a:xfrm>
            <a:off x="3196927" y="582370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/>
          <p:nvPr/>
        </p:nvCxnSpPr>
        <p:spPr>
          <a:xfrm>
            <a:off x="2584729" y="51492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>
            <a:off x="2144641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3196927" y="52411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2888585" y="493315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3481716" y="539254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3577927" y="565096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2" name="Straight Connector 371"/>
          <p:cNvCxnSpPr/>
          <p:nvPr/>
        </p:nvCxnSpPr>
        <p:spPr>
          <a:xfrm>
            <a:off x="3481716" y="507219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/>
          <p:cNvCxnSpPr/>
          <p:nvPr/>
        </p:nvCxnSpPr>
        <p:spPr>
          <a:xfrm>
            <a:off x="3119965" y="55440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/>
          <p:nvPr/>
        </p:nvCxnSpPr>
        <p:spPr>
          <a:xfrm>
            <a:off x="1054099" y="6226285"/>
            <a:ext cx="3285828" cy="0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5" name="Rounded Rectangle 374"/>
          <p:cNvSpPr/>
          <p:nvPr/>
        </p:nvSpPr>
        <p:spPr>
          <a:xfrm>
            <a:off x="4750234" y="374047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6" name="Straight Connector 375"/>
          <p:cNvCxnSpPr/>
          <p:nvPr/>
        </p:nvCxnSpPr>
        <p:spPr>
          <a:xfrm>
            <a:off x="5692123" y="6226285"/>
            <a:ext cx="3314708" cy="19792"/>
          </a:xfrm>
          <a:prstGeom prst="line">
            <a:avLst/>
          </a:prstGeom>
          <a:ln w="76200" cmpd="sng">
            <a:solidFill>
              <a:schemeClr val="accent2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/>
          <p:nvPr/>
        </p:nvCxnSpPr>
        <p:spPr>
          <a:xfrm flipH="1">
            <a:off x="7616084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>
            <a:off x="7414721" y="47897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>
            <a:off x="7457377" y="49801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>
            <a:off x="7545945" y="51596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/>
          <p:nvPr/>
        </p:nvCxnSpPr>
        <p:spPr>
          <a:xfrm flipH="1">
            <a:off x="7395272" y="5311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>
          <a:xfrm flipH="1">
            <a:off x="6731440" y="57204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>
          <a:xfrm flipH="1">
            <a:off x="7118786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7768484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7782333" y="47827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7567121" y="49421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H="1">
            <a:off x="7609777" y="51325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/>
          <p:cNvCxnSpPr/>
          <p:nvPr/>
        </p:nvCxnSpPr>
        <p:spPr>
          <a:xfrm flipH="1">
            <a:off x="7698345" y="53120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6381139" y="608729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/>
          <p:nvPr/>
        </p:nvCxnSpPr>
        <p:spPr>
          <a:xfrm flipH="1">
            <a:off x="7755050" y="579499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 flipH="1">
            <a:off x="8468450" y="58441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H="1">
            <a:off x="7700072" y="48512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7920884" y="5116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403"/>
          <p:cNvCxnSpPr/>
          <p:nvPr/>
        </p:nvCxnSpPr>
        <p:spPr>
          <a:xfrm flipH="1">
            <a:off x="7719521" y="50945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 flipH="1">
            <a:off x="7762177" y="52849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Connector 405"/>
          <p:cNvCxnSpPr/>
          <p:nvPr/>
        </p:nvCxnSpPr>
        <p:spPr>
          <a:xfrm flipH="1">
            <a:off x="5655371" y="55459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Connector 406"/>
          <p:cNvCxnSpPr/>
          <p:nvPr/>
        </p:nvCxnSpPr>
        <p:spPr>
          <a:xfrm flipH="1">
            <a:off x="6207864" y="523901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>
            <a:off x="6332465" y="51474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5692123" y="5848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7977510" y="450961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>
            <a:off x="7331455" y="4741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142819" y="468734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 flipH="1">
            <a:off x="8122158" y="52864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 flipH="1">
            <a:off x="6995730" y="48158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 flipH="1">
            <a:off x="7852472" y="50036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 flipH="1">
            <a:off x="8073284" y="5269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 flipH="1">
            <a:off x="803736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 flipH="1">
            <a:off x="5719203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 flipH="1">
            <a:off x="5807771" y="56983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 flipH="1">
            <a:off x="5657098" y="5849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 flipH="1">
            <a:off x="6019021" y="59920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 flipH="1">
            <a:off x="5844523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 flipH="1">
            <a:off x="7936460" y="48119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 flipH="1">
            <a:off x="6030310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 flipH="1">
            <a:off x="8024321" y="53993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 flipH="1">
            <a:off x="5871603" y="56712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/>
          <p:nvPr/>
        </p:nvCxnSpPr>
        <p:spPr>
          <a:xfrm flipH="1">
            <a:off x="5960171" y="58507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Connector 439"/>
          <p:cNvCxnSpPr/>
          <p:nvPr/>
        </p:nvCxnSpPr>
        <p:spPr>
          <a:xfrm flipH="1">
            <a:off x="5809498" y="60021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 flipH="1">
            <a:off x="643071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 flipH="1">
            <a:off x="5996923" y="61536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/>
          <p:nvPr/>
        </p:nvCxnSpPr>
        <p:spPr>
          <a:xfrm flipH="1">
            <a:off x="7714846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 flipH="1">
            <a:off x="6243287" y="592359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 flipH="1">
            <a:off x="6854721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/>
        </p:nvCxnSpPr>
        <p:spPr>
          <a:xfrm flipH="1">
            <a:off x="6024003" y="58236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/>
        </p:nvCxnSpPr>
        <p:spPr>
          <a:xfrm flipH="1">
            <a:off x="6974843" y="495039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/>
        </p:nvCxnSpPr>
        <p:spPr>
          <a:xfrm flipH="1">
            <a:off x="6751088" y="5556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/>
          <p:nvPr/>
        </p:nvCxnSpPr>
        <p:spPr>
          <a:xfrm flipH="1">
            <a:off x="6430712" y="52609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 flipH="1">
            <a:off x="7964790" y="588157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453"/>
          <p:cNvCxnSpPr/>
          <p:nvPr/>
        </p:nvCxnSpPr>
        <p:spPr>
          <a:xfrm flipH="1">
            <a:off x="8344903" y="519270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Connector 456"/>
          <p:cNvCxnSpPr/>
          <p:nvPr/>
        </p:nvCxnSpPr>
        <p:spPr>
          <a:xfrm flipH="1">
            <a:off x="7934733" y="493514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/>
        </p:nvCxnSpPr>
        <p:spPr>
          <a:xfrm flipH="1">
            <a:off x="7733030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 flipH="1">
            <a:off x="7776433" y="520795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 flipH="1">
            <a:off x="6943402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 flipH="1">
            <a:off x="7083997" y="49990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 flipH="1">
            <a:off x="6957438" y="54575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3" name="Straight Connector 462"/>
          <p:cNvCxnSpPr/>
          <p:nvPr/>
        </p:nvCxnSpPr>
        <p:spPr>
          <a:xfrm flipH="1">
            <a:off x="7741938" y="540719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6" name="Straight Connector 465"/>
          <p:cNvCxnSpPr/>
          <p:nvPr/>
        </p:nvCxnSpPr>
        <p:spPr>
          <a:xfrm flipH="1">
            <a:off x="8082553" y="47511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Connector 467"/>
          <p:cNvCxnSpPr/>
          <p:nvPr/>
        </p:nvCxnSpPr>
        <p:spPr>
          <a:xfrm flipH="1">
            <a:off x="7930153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468"/>
          <p:cNvCxnSpPr/>
          <p:nvPr/>
        </p:nvCxnSpPr>
        <p:spPr>
          <a:xfrm flipH="1">
            <a:off x="7443860" y="4559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0" name="Straight Connector 469"/>
          <p:cNvCxnSpPr/>
          <p:nvPr/>
        </p:nvCxnSpPr>
        <p:spPr>
          <a:xfrm flipH="1">
            <a:off x="7195366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470"/>
          <p:cNvCxnSpPr/>
          <p:nvPr/>
        </p:nvCxnSpPr>
        <p:spPr>
          <a:xfrm flipH="1">
            <a:off x="6059735" y="5261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/>
          <p:cNvCxnSpPr/>
          <p:nvPr/>
        </p:nvCxnSpPr>
        <p:spPr>
          <a:xfrm flipH="1">
            <a:off x="7657950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Connector 473"/>
          <p:cNvCxnSpPr/>
          <p:nvPr/>
        </p:nvCxnSpPr>
        <p:spPr>
          <a:xfrm flipH="1">
            <a:off x="7527848" y="54006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474"/>
          <p:cNvCxnSpPr/>
          <p:nvPr/>
        </p:nvCxnSpPr>
        <p:spPr>
          <a:xfrm flipH="1">
            <a:off x="6044159" y="53214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 flipH="1">
            <a:off x="7125414" y="5045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476"/>
          <p:cNvCxnSpPr/>
          <p:nvPr/>
        </p:nvCxnSpPr>
        <p:spPr>
          <a:xfrm flipH="1">
            <a:off x="7860421" y="4963200"/>
            <a:ext cx="228354" cy="2986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 flipH="1">
            <a:off x="7117896" y="467436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9" name="Straight Connector 478"/>
          <p:cNvCxnSpPr/>
          <p:nvPr/>
        </p:nvCxnSpPr>
        <p:spPr>
          <a:xfrm flipH="1">
            <a:off x="7331455" y="53489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479"/>
          <p:cNvCxnSpPr/>
          <p:nvPr/>
        </p:nvCxnSpPr>
        <p:spPr>
          <a:xfrm flipH="1">
            <a:off x="7478771" y="604201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 flipH="1">
            <a:off x="8037363" y="485430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481"/>
          <p:cNvCxnSpPr/>
          <p:nvPr/>
        </p:nvCxnSpPr>
        <p:spPr>
          <a:xfrm flipH="1">
            <a:off x="8359917" y="5023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Connector 482"/>
          <p:cNvCxnSpPr/>
          <p:nvPr/>
        </p:nvCxnSpPr>
        <p:spPr>
          <a:xfrm flipH="1">
            <a:off x="8354727" y="4814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Connector 483"/>
          <p:cNvCxnSpPr/>
          <p:nvPr/>
        </p:nvCxnSpPr>
        <p:spPr>
          <a:xfrm flipH="1">
            <a:off x="6348959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Connector 484"/>
          <p:cNvCxnSpPr/>
          <p:nvPr/>
        </p:nvCxnSpPr>
        <p:spPr>
          <a:xfrm flipH="1">
            <a:off x="7882822" y="52948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Connector 485"/>
          <p:cNvCxnSpPr/>
          <p:nvPr/>
        </p:nvCxnSpPr>
        <p:spPr>
          <a:xfrm flipH="1">
            <a:off x="7058831" y="45598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7" name="Straight Connector 486"/>
          <p:cNvCxnSpPr/>
          <p:nvPr/>
        </p:nvCxnSpPr>
        <p:spPr>
          <a:xfrm flipH="1">
            <a:off x="6789462" y="53679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8" name="Straight Connector 487"/>
          <p:cNvCxnSpPr/>
          <p:nvPr/>
        </p:nvCxnSpPr>
        <p:spPr>
          <a:xfrm flipH="1">
            <a:off x="7275884" y="55188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488"/>
          <p:cNvCxnSpPr/>
          <p:nvPr/>
        </p:nvCxnSpPr>
        <p:spPr>
          <a:xfrm flipH="1">
            <a:off x="8260915" y="543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Connector 489"/>
          <p:cNvCxnSpPr/>
          <p:nvPr/>
        </p:nvCxnSpPr>
        <p:spPr>
          <a:xfrm flipH="1">
            <a:off x="8260915" y="55885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1" name="Straight Connector 490"/>
          <p:cNvCxnSpPr/>
          <p:nvPr/>
        </p:nvCxnSpPr>
        <p:spPr>
          <a:xfrm flipH="1">
            <a:off x="7968854" y="574977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 flipH="1">
            <a:off x="8210374" y="465073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5" name="Straight Connector 494"/>
          <p:cNvCxnSpPr/>
          <p:nvPr/>
        </p:nvCxnSpPr>
        <p:spPr>
          <a:xfrm flipH="1">
            <a:off x="8084726" y="48613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6" name="Straight Connector 495"/>
          <p:cNvCxnSpPr/>
          <p:nvPr/>
        </p:nvCxnSpPr>
        <p:spPr>
          <a:xfrm flipH="1">
            <a:off x="7111378" y="45993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497"/>
          <p:cNvCxnSpPr/>
          <p:nvPr/>
        </p:nvCxnSpPr>
        <p:spPr>
          <a:xfrm flipH="1">
            <a:off x="7930153" y="511917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0" name="Straight Connector 499"/>
          <p:cNvCxnSpPr/>
          <p:nvPr/>
        </p:nvCxnSpPr>
        <p:spPr>
          <a:xfrm flipH="1">
            <a:off x="7714846" y="4711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Connector 501"/>
          <p:cNvCxnSpPr/>
          <p:nvPr/>
        </p:nvCxnSpPr>
        <p:spPr>
          <a:xfrm flipH="1">
            <a:off x="8344903" y="560672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3" name="Straight Connector 502"/>
          <p:cNvCxnSpPr/>
          <p:nvPr/>
        </p:nvCxnSpPr>
        <p:spPr>
          <a:xfrm flipH="1">
            <a:off x="7518579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Connector 503"/>
          <p:cNvCxnSpPr/>
          <p:nvPr/>
        </p:nvCxnSpPr>
        <p:spPr>
          <a:xfrm flipH="1">
            <a:off x="6735512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636902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H="1">
            <a:off x="7770543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506"/>
          <p:cNvCxnSpPr/>
          <p:nvPr/>
        </p:nvCxnSpPr>
        <p:spPr>
          <a:xfrm flipH="1">
            <a:off x="6614772" y="589468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9" name="Straight Connector 508"/>
          <p:cNvCxnSpPr/>
          <p:nvPr/>
        </p:nvCxnSpPr>
        <p:spPr>
          <a:xfrm flipH="1">
            <a:off x="8244437" y="527413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1" name="Straight Connector 510"/>
          <p:cNvCxnSpPr/>
          <p:nvPr/>
        </p:nvCxnSpPr>
        <p:spPr>
          <a:xfrm flipH="1">
            <a:off x="8088860" y="49643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H="1">
            <a:off x="7443860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3" name="Straight Connector 512"/>
          <p:cNvCxnSpPr/>
          <p:nvPr/>
        </p:nvCxnSpPr>
        <p:spPr>
          <a:xfrm flipH="1">
            <a:off x="6686248" y="54002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4" name="Straight Connector 513"/>
          <p:cNvCxnSpPr/>
          <p:nvPr/>
        </p:nvCxnSpPr>
        <p:spPr>
          <a:xfrm flipH="1">
            <a:off x="8266105" y="52628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5" name="Straight Connector 514"/>
          <p:cNvCxnSpPr/>
          <p:nvPr/>
        </p:nvCxnSpPr>
        <p:spPr>
          <a:xfrm flipH="1">
            <a:off x="8205339" y="494143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6" name="Straight Connector 515"/>
          <p:cNvCxnSpPr/>
          <p:nvPr/>
        </p:nvCxnSpPr>
        <p:spPr>
          <a:xfrm flipH="1">
            <a:off x="7293390" y="556125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7" name="Straight Connector 516"/>
          <p:cNvCxnSpPr/>
          <p:nvPr/>
        </p:nvCxnSpPr>
        <p:spPr>
          <a:xfrm flipH="1">
            <a:off x="6793464" y="60523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8" name="Straight Connector 517"/>
          <p:cNvCxnSpPr/>
          <p:nvPr/>
        </p:nvCxnSpPr>
        <p:spPr>
          <a:xfrm flipH="1">
            <a:off x="8150965" y="50085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9" name="Straight Connector 518"/>
          <p:cNvCxnSpPr/>
          <p:nvPr/>
        </p:nvCxnSpPr>
        <p:spPr>
          <a:xfrm flipH="1">
            <a:off x="5981347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/>
          <p:cNvCxnSpPr/>
          <p:nvPr/>
        </p:nvCxnSpPr>
        <p:spPr>
          <a:xfrm flipH="1">
            <a:off x="7646747" y="517428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1" name="Straight Connector 520"/>
          <p:cNvCxnSpPr/>
          <p:nvPr/>
        </p:nvCxnSpPr>
        <p:spPr>
          <a:xfrm flipH="1">
            <a:off x="7800878" y="52109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2" name="Straight Connector 521"/>
          <p:cNvCxnSpPr/>
          <p:nvPr/>
        </p:nvCxnSpPr>
        <p:spPr>
          <a:xfrm flipH="1">
            <a:off x="7000009" y="594022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3" name="Straight Connector 522"/>
          <p:cNvCxnSpPr/>
          <p:nvPr/>
        </p:nvCxnSpPr>
        <p:spPr>
          <a:xfrm flipH="1">
            <a:off x="8121351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Connector 523"/>
          <p:cNvCxnSpPr/>
          <p:nvPr/>
        </p:nvCxnSpPr>
        <p:spPr>
          <a:xfrm flipH="1">
            <a:off x="8176927" y="582850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7884866" y="52068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6" name="Straight Connector 525"/>
          <p:cNvCxnSpPr/>
          <p:nvPr/>
        </p:nvCxnSpPr>
        <p:spPr>
          <a:xfrm flipH="1">
            <a:off x="6515208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526"/>
          <p:cNvCxnSpPr/>
          <p:nvPr/>
        </p:nvCxnSpPr>
        <p:spPr>
          <a:xfrm flipH="1">
            <a:off x="6364535" y="55666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7630858" y="562152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8050798" y="534795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/>
          <p:cNvCxnSpPr/>
          <p:nvPr/>
        </p:nvCxnSpPr>
        <p:spPr>
          <a:xfrm flipH="1">
            <a:off x="6114298" y="55423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1" name="Straight Connector 530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 flipH="1">
            <a:off x="7310795" y="597801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3" name="Straight Connector 532"/>
          <p:cNvCxnSpPr/>
          <p:nvPr/>
        </p:nvCxnSpPr>
        <p:spPr>
          <a:xfrm flipH="1">
            <a:off x="6350686" y="55030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4" name="Straight Connector 533"/>
          <p:cNvCxnSpPr/>
          <p:nvPr/>
        </p:nvCxnSpPr>
        <p:spPr>
          <a:xfrm flipH="1">
            <a:off x="6719936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5" name="Straight Connector 534"/>
          <p:cNvCxnSpPr/>
          <p:nvPr/>
        </p:nvCxnSpPr>
        <p:spPr>
          <a:xfrm flipH="1">
            <a:off x="6682676" y="582370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7" name="Straight Connector 536"/>
          <p:cNvCxnSpPr/>
          <p:nvPr/>
        </p:nvCxnSpPr>
        <p:spPr>
          <a:xfrm flipH="1">
            <a:off x="6887912" y="53207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8" name="Straight Connector 537"/>
          <p:cNvCxnSpPr/>
          <p:nvPr/>
        </p:nvCxnSpPr>
        <p:spPr>
          <a:xfrm>
            <a:off x="7631562" y="4745859"/>
            <a:ext cx="17797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9" name="Straight Connector 538"/>
          <p:cNvCxnSpPr/>
          <p:nvPr/>
        </p:nvCxnSpPr>
        <p:spPr>
          <a:xfrm flipH="1">
            <a:off x="7033908" y="495944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0" name="Straight Connector 539"/>
          <p:cNvCxnSpPr/>
          <p:nvPr/>
        </p:nvCxnSpPr>
        <p:spPr>
          <a:xfrm flipH="1">
            <a:off x="6903488" y="52755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Connector 540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/>
          <p:nvPr/>
        </p:nvCxnSpPr>
        <p:spPr>
          <a:xfrm flipH="1">
            <a:off x="6890855" y="56509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3" name="Straight Connector 542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4" name="Straight Connector 543"/>
          <p:cNvCxnSpPr/>
          <p:nvPr/>
        </p:nvCxnSpPr>
        <p:spPr>
          <a:xfrm flipH="1">
            <a:off x="7478771" y="57444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6" name="Straight Connector 545"/>
          <p:cNvCxnSpPr/>
          <p:nvPr/>
        </p:nvCxnSpPr>
        <p:spPr>
          <a:xfrm flipH="1">
            <a:off x="8048778" y="60752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>
          <a:xfrm flipH="1">
            <a:off x="6133747" y="57855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8" name="Straight Connector 547"/>
          <p:cNvCxnSpPr/>
          <p:nvPr/>
        </p:nvCxnSpPr>
        <p:spPr>
          <a:xfrm flipH="1">
            <a:off x="7741938" y="51263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9" name="Straight Connector 548"/>
          <p:cNvCxnSpPr/>
          <p:nvPr/>
        </p:nvCxnSpPr>
        <p:spPr>
          <a:xfrm flipH="1">
            <a:off x="7884866" y="54850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/>
          <p:cNvCxnSpPr/>
          <p:nvPr/>
        </p:nvCxnSpPr>
        <p:spPr>
          <a:xfrm flipH="1">
            <a:off x="6782748" y="474645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1" name="Straight Connector 550"/>
          <p:cNvCxnSpPr/>
          <p:nvPr/>
        </p:nvCxnSpPr>
        <p:spPr>
          <a:xfrm flipH="1">
            <a:off x="8176927" y="54152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/>
          <p:cNvCxnSpPr/>
          <p:nvPr/>
        </p:nvCxnSpPr>
        <p:spPr>
          <a:xfrm flipH="1">
            <a:off x="745344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3" name="Straight Connector 552"/>
          <p:cNvCxnSpPr/>
          <p:nvPr/>
        </p:nvCxnSpPr>
        <p:spPr>
          <a:xfrm flipH="1">
            <a:off x="8491211" y="4428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4" name="Straight Connector 553"/>
          <p:cNvCxnSpPr/>
          <p:nvPr/>
        </p:nvCxnSpPr>
        <p:spPr>
          <a:xfrm flipH="1">
            <a:off x="7686555" y="5931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5" name="Straight Connector 554"/>
          <p:cNvCxnSpPr/>
          <p:nvPr/>
        </p:nvCxnSpPr>
        <p:spPr>
          <a:xfrm flipH="1">
            <a:off x="6516935" y="57190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/>
          <p:cNvCxnSpPr/>
          <p:nvPr/>
        </p:nvCxnSpPr>
        <p:spPr>
          <a:xfrm flipH="1">
            <a:off x="7714846" y="53664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7" name="Straight Connector 556"/>
          <p:cNvCxnSpPr/>
          <p:nvPr/>
        </p:nvCxnSpPr>
        <p:spPr>
          <a:xfrm flipH="1">
            <a:off x="7086529" y="570062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Connector 557"/>
          <p:cNvCxnSpPr/>
          <p:nvPr/>
        </p:nvCxnSpPr>
        <p:spPr>
          <a:xfrm flipH="1">
            <a:off x="8048087" y="59557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9" name="Straight Connector 558"/>
          <p:cNvCxnSpPr/>
          <p:nvPr/>
        </p:nvCxnSpPr>
        <p:spPr>
          <a:xfrm flipH="1">
            <a:off x="7394783" y="575667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559"/>
          <p:cNvCxnSpPr/>
          <p:nvPr/>
        </p:nvCxnSpPr>
        <p:spPr>
          <a:xfrm flipH="1">
            <a:off x="8048778" y="569248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1" name="Straight Connector 560"/>
          <p:cNvCxnSpPr/>
          <p:nvPr/>
        </p:nvCxnSpPr>
        <p:spPr>
          <a:xfrm flipH="1">
            <a:off x="7176218" y="586553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Connector 561"/>
          <p:cNvCxnSpPr/>
          <p:nvPr/>
        </p:nvCxnSpPr>
        <p:spPr>
          <a:xfrm flipH="1">
            <a:off x="7013260" y="56331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/>
          <p:cNvCxnSpPr/>
          <p:nvPr/>
        </p:nvCxnSpPr>
        <p:spPr>
          <a:xfrm flipH="1">
            <a:off x="7478771" y="5841242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Connector 563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5" name="Straight Connector 564"/>
          <p:cNvCxnSpPr/>
          <p:nvPr/>
        </p:nvCxnSpPr>
        <p:spPr>
          <a:xfrm flipH="1">
            <a:off x="7040312" y="54731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6" name="Straight Connector 565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7" name="Straight Connector 566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8" name="Straight Connector 567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0" name="Straight Connector 569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2" name="Straight Connector 571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/>
          <p:cNvCxnSpPr/>
          <p:nvPr/>
        </p:nvCxnSpPr>
        <p:spPr>
          <a:xfrm flipH="1">
            <a:off x="6487510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4" name="Straight Connector 573"/>
          <p:cNvCxnSpPr/>
          <p:nvPr/>
        </p:nvCxnSpPr>
        <p:spPr>
          <a:xfrm flipH="1">
            <a:off x="7587206" y="600121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5" name="Straight Connector 574"/>
          <p:cNvCxnSpPr/>
          <p:nvPr/>
        </p:nvCxnSpPr>
        <p:spPr>
          <a:xfrm flipH="1">
            <a:off x="6286147" y="59379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6" name="Straight Connector 575"/>
          <p:cNvCxnSpPr/>
          <p:nvPr/>
        </p:nvCxnSpPr>
        <p:spPr>
          <a:xfrm flipH="1">
            <a:off x="8121351" y="498476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/>
          <p:cNvCxnSpPr/>
          <p:nvPr/>
        </p:nvCxnSpPr>
        <p:spPr>
          <a:xfrm flipH="1">
            <a:off x="8126386" y="500155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8" name="Straight Connector 577"/>
          <p:cNvCxnSpPr/>
          <p:nvPr/>
        </p:nvCxnSpPr>
        <p:spPr>
          <a:xfrm flipH="1">
            <a:off x="7462882" y="527726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Straight Connector 578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Straight Connector 579"/>
          <p:cNvCxnSpPr/>
          <p:nvPr/>
        </p:nvCxnSpPr>
        <p:spPr>
          <a:xfrm flipH="1">
            <a:off x="7716890" y="555280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1" name="Straight Connector 580"/>
          <p:cNvCxnSpPr/>
          <p:nvPr/>
        </p:nvCxnSpPr>
        <p:spPr>
          <a:xfrm flipH="1">
            <a:off x="8270739" y="4668604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2" name="Straight Connector 581"/>
          <p:cNvCxnSpPr/>
          <p:nvPr/>
        </p:nvCxnSpPr>
        <p:spPr>
          <a:xfrm flipH="1">
            <a:off x="7415443" y="531806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/>
          <p:cNvCxnSpPr/>
          <p:nvPr/>
        </p:nvCxnSpPr>
        <p:spPr>
          <a:xfrm flipH="1">
            <a:off x="6669335" y="58714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Straight Connector 583"/>
          <p:cNvCxnSpPr/>
          <p:nvPr/>
        </p:nvCxnSpPr>
        <p:spPr>
          <a:xfrm flipH="1">
            <a:off x="8483376" y="497717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5" name="Straight Connector 584"/>
          <p:cNvCxnSpPr/>
          <p:nvPr/>
        </p:nvCxnSpPr>
        <p:spPr>
          <a:xfrm flipH="1">
            <a:off x="8102763" y="43055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6" name="Straight Connector 585"/>
          <p:cNvCxnSpPr/>
          <p:nvPr/>
        </p:nvCxnSpPr>
        <p:spPr>
          <a:xfrm flipH="1">
            <a:off x="6419098" y="58471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7" name="Straight Connector 586"/>
          <p:cNvCxnSpPr/>
          <p:nvPr/>
        </p:nvCxnSpPr>
        <p:spPr>
          <a:xfrm flipH="1">
            <a:off x="8404578" y="511206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8" name="Straight Connector 587"/>
          <p:cNvCxnSpPr/>
          <p:nvPr/>
        </p:nvCxnSpPr>
        <p:spPr>
          <a:xfrm flipH="1">
            <a:off x="8344903" y="470398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9" name="Straight Connector 588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Straight Connector 589"/>
          <p:cNvCxnSpPr/>
          <p:nvPr/>
        </p:nvCxnSpPr>
        <p:spPr>
          <a:xfrm flipH="1">
            <a:off x="8746480" y="52537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Connector 590"/>
          <p:cNvCxnSpPr/>
          <p:nvPr/>
        </p:nvCxnSpPr>
        <p:spPr>
          <a:xfrm flipH="1">
            <a:off x="6655486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Connector 591"/>
          <p:cNvCxnSpPr/>
          <p:nvPr/>
        </p:nvCxnSpPr>
        <p:spPr>
          <a:xfrm flipH="1">
            <a:off x="7043680" y="624607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Connector 592"/>
          <p:cNvCxnSpPr/>
          <p:nvPr/>
        </p:nvCxnSpPr>
        <p:spPr>
          <a:xfrm flipH="1">
            <a:off x="8399388" y="5719297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Connector 593"/>
          <p:cNvCxnSpPr/>
          <p:nvPr/>
        </p:nvCxnSpPr>
        <p:spPr>
          <a:xfrm flipH="1">
            <a:off x="6196559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Connector 595"/>
          <p:cNvCxnSpPr/>
          <p:nvPr/>
        </p:nvCxnSpPr>
        <p:spPr>
          <a:xfrm flipH="1">
            <a:off x="6335110" y="58078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Connector 596"/>
          <p:cNvCxnSpPr/>
          <p:nvPr/>
        </p:nvCxnSpPr>
        <p:spPr>
          <a:xfrm flipH="1">
            <a:off x="6348959" y="56262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Connector 597"/>
          <p:cNvCxnSpPr/>
          <p:nvPr/>
        </p:nvCxnSpPr>
        <p:spPr>
          <a:xfrm flipH="1">
            <a:off x="6198286" y="53506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Connector 598"/>
          <p:cNvCxnSpPr/>
          <p:nvPr/>
        </p:nvCxnSpPr>
        <p:spPr>
          <a:xfrm flipH="1">
            <a:off x="7541365" y="51253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Connector 599"/>
          <p:cNvCxnSpPr/>
          <p:nvPr/>
        </p:nvCxnSpPr>
        <p:spPr>
          <a:xfrm flipH="1">
            <a:off x="6266698" y="569476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Connector 600"/>
          <p:cNvCxnSpPr/>
          <p:nvPr/>
        </p:nvCxnSpPr>
        <p:spPr>
          <a:xfrm flipH="1">
            <a:off x="6766664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Connector 601"/>
          <p:cNvCxnSpPr/>
          <p:nvPr/>
        </p:nvCxnSpPr>
        <p:spPr>
          <a:xfrm flipH="1">
            <a:off x="6892191" y="549612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Connector 602"/>
          <p:cNvCxnSpPr/>
          <p:nvPr/>
        </p:nvCxnSpPr>
        <p:spPr>
          <a:xfrm flipH="1">
            <a:off x="6975862" y="591003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Connector 603"/>
          <p:cNvCxnSpPr/>
          <p:nvPr/>
        </p:nvCxnSpPr>
        <p:spPr>
          <a:xfrm flipH="1">
            <a:off x="8150309" y="483259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/>
          <p:cNvCxnSpPr/>
          <p:nvPr/>
        </p:nvCxnSpPr>
        <p:spPr>
          <a:xfrm flipH="1">
            <a:off x="6669335" y="5106881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/>
          <p:nvPr/>
        </p:nvCxnSpPr>
        <p:spPr>
          <a:xfrm flipH="1">
            <a:off x="6890147" y="537236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/>
          <p:cNvCxnSpPr/>
          <p:nvPr/>
        </p:nvCxnSpPr>
        <p:spPr>
          <a:xfrm flipH="1">
            <a:off x="6903996" y="519073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8" name="Straight Connector 607"/>
          <p:cNvCxnSpPr/>
          <p:nvPr/>
        </p:nvCxnSpPr>
        <p:spPr>
          <a:xfrm flipH="1">
            <a:off x="6688784" y="535008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/>
          <p:cNvCxnSpPr/>
          <p:nvPr/>
        </p:nvCxnSpPr>
        <p:spPr>
          <a:xfrm flipH="1">
            <a:off x="6731440" y="554055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0" name="Straight Connector 609"/>
          <p:cNvCxnSpPr/>
          <p:nvPr/>
        </p:nvCxnSpPr>
        <p:spPr>
          <a:xfrm flipH="1">
            <a:off x="7316122" y="543593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Straight Connector 610"/>
          <p:cNvCxnSpPr/>
          <p:nvPr/>
        </p:nvCxnSpPr>
        <p:spPr>
          <a:xfrm flipH="1">
            <a:off x="6167134" y="594524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Straight Connector 612"/>
          <p:cNvCxnSpPr/>
          <p:nvPr/>
        </p:nvCxnSpPr>
        <p:spPr>
          <a:xfrm flipH="1">
            <a:off x="6503086" y="56554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Straight Connector 613"/>
          <p:cNvCxnSpPr/>
          <p:nvPr/>
        </p:nvCxnSpPr>
        <p:spPr>
          <a:xfrm flipH="1">
            <a:off x="5732032" y="570603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" name="Straight Connector 614"/>
          <p:cNvCxnSpPr/>
          <p:nvPr/>
        </p:nvCxnSpPr>
        <p:spPr>
          <a:xfrm flipH="1">
            <a:off x="7014771" y="5775009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/>
          <p:nvPr/>
        </p:nvCxnSpPr>
        <p:spPr>
          <a:xfrm flipH="1">
            <a:off x="5719203" y="5583883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Connector 616"/>
          <p:cNvCxnSpPr/>
          <p:nvPr/>
        </p:nvCxnSpPr>
        <p:spPr>
          <a:xfrm flipH="1">
            <a:off x="7996303" y="51690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/>
          <p:nvPr/>
        </p:nvCxnSpPr>
        <p:spPr>
          <a:xfrm flipH="1">
            <a:off x="7024736" y="5473810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9" name="Straight Connector 618"/>
          <p:cNvCxnSpPr/>
          <p:nvPr/>
        </p:nvCxnSpPr>
        <p:spPr>
          <a:xfrm flipH="1">
            <a:off x="6530784" y="5149278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Connector 619"/>
          <p:cNvCxnSpPr/>
          <p:nvPr/>
        </p:nvCxnSpPr>
        <p:spPr>
          <a:xfrm flipH="1">
            <a:off x="7201884" y="5960245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Connector 620"/>
          <p:cNvCxnSpPr/>
          <p:nvPr/>
        </p:nvCxnSpPr>
        <p:spPr>
          <a:xfrm flipH="1">
            <a:off x="7192712" y="5625576"/>
            <a:ext cx="16797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2" name="TextBox 621"/>
          <p:cNvSpPr txBox="1"/>
          <p:nvPr/>
        </p:nvSpPr>
        <p:spPr>
          <a:xfrm>
            <a:off x="947969" y="3507612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23" name="TextBox 622"/>
          <p:cNvSpPr txBox="1"/>
          <p:nvPr/>
        </p:nvSpPr>
        <p:spPr>
          <a:xfrm>
            <a:off x="5692123" y="3557764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22</a:t>
            </a:fld>
            <a:endParaRPr lang="en-US"/>
          </a:p>
        </p:txBody>
      </p:sp>
      <p:sp>
        <p:nvSpPr>
          <p:cNvPr id="612" name="TextBox 611"/>
          <p:cNvSpPr txBox="1"/>
          <p:nvPr/>
        </p:nvSpPr>
        <p:spPr>
          <a:xfrm>
            <a:off x="3682247" y="57519"/>
            <a:ext cx="4969105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Counting (unique) </a:t>
            </a:r>
            <a:r>
              <a:rPr lang="en-US" dirty="0" smtClean="0">
                <a:solidFill>
                  <a:srgbClr val="FF0000"/>
                </a:solidFill>
              </a:rPr>
              <a:t>words</a:t>
            </a:r>
            <a:r>
              <a:rPr lang="en-US" dirty="0" smtClean="0">
                <a:solidFill>
                  <a:srgbClr val="FFFFFF"/>
                </a:solidFill>
              </a:rPr>
              <a:t> to evaluate diversity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24" name="Picture 623" descr="Recycled_books_02_at_Big_River_Boo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2" y="1175384"/>
            <a:ext cx="3022702" cy="1807576"/>
          </a:xfrm>
          <a:prstGeom prst="rect">
            <a:avLst/>
          </a:prstGeom>
        </p:spPr>
      </p:pic>
      <p:pic>
        <p:nvPicPr>
          <p:cNvPr id="625" name="Picture 624" descr="Recycled_books_02_at_Big_River_Boo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5" y="4031709"/>
            <a:ext cx="3022702" cy="1807576"/>
          </a:xfrm>
          <a:prstGeom prst="rect">
            <a:avLst/>
          </a:prstGeom>
        </p:spPr>
      </p:pic>
      <p:pic>
        <p:nvPicPr>
          <p:cNvPr id="8" name="Picture 7" descr="542826322_1f40d2a03d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63" y="846335"/>
            <a:ext cx="2038326" cy="2717768"/>
          </a:xfrm>
          <a:prstGeom prst="rect">
            <a:avLst/>
          </a:prstGeom>
        </p:spPr>
      </p:pic>
      <p:pic>
        <p:nvPicPr>
          <p:cNvPr id="42" name="Picture 41" descr="word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623" y="4117549"/>
            <a:ext cx="3362699" cy="223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9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8332" y="2218957"/>
            <a:ext cx="6318448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An efficient k-mer counting </a:t>
            </a:r>
            <a:r>
              <a:rPr lang="en-US" dirty="0" smtClean="0">
                <a:solidFill>
                  <a:srgbClr val="FFFFFF"/>
                </a:solidFill>
              </a:rPr>
              <a:t>approach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50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6481" y="1604329"/>
            <a:ext cx="8228160" cy="4526396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  <a:p>
            <a:pPr marL="783372" lvl="1" indent="-293764">
              <a:buSzPct val="75000"/>
              <a:buFont typeface="Symbol" charset="0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68" b="-740"/>
          <a:stretch>
            <a:fillRect/>
          </a:stretch>
        </p:blipFill>
        <p:spPr bwMode="auto">
          <a:xfrm>
            <a:off x="51840" y="1212608"/>
            <a:ext cx="3232800" cy="397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8268" b="-7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7" name="Rectangle 5"/>
          <p:cNvSpPr>
            <a:spLocks noChangeArrowheads="1"/>
          </p:cNvSpPr>
          <p:nvPr/>
        </p:nvSpPr>
        <p:spPr bwMode="auto">
          <a:xfrm rot="21600000">
            <a:off x="3058561" y="1062139"/>
            <a:ext cx="5816160" cy="2298429"/>
          </a:xfrm>
          <a:prstGeom prst="rect">
            <a:avLst/>
          </a:prstGeom>
          <a:solidFill>
            <a:srgbClr val="FFFFFF"/>
          </a:solidFill>
          <a:ln w="25560" cap="flat">
            <a:solidFill>
              <a:srgbClr val="4F81B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>
            <a:spAutoFit/>
          </a:bodyPr>
          <a:lstStyle/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The </a:t>
            </a:r>
            <a:r>
              <a:rPr lang="en-US" b="1" dirty="0" smtClean="0">
                <a:solidFill>
                  <a:srgbClr val="000000"/>
                </a:solidFill>
                <a:latin typeface="Calibri" charset="0"/>
              </a:rPr>
              <a:t>Count-min Sketch </a:t>
            </a:r>
            <a:r>
              <a:rPr lang="en-US" dirty="0" smtClean="0">
                <a:solidFill>
                  <a:srgbClr val="000000"/>
                </a:solidFill>
                <a:latin typeface="Calibri" charset="0"/>
              </a:rPr>
              <a:t>consists 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of one or more hash tables of different size </a:t>
            </a:r>
          </a:p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The hash function is to take the modulus of a number representing the k-mer with the table size. </a:t>
            </a:r>
          </a:p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Each entry in the hash tables is a counter representing the number of k-</a:t>
            </a:r>
            <a:r>
              <a:rPr lang="en-US" dirty="0" err="1">
                <a:solidFill>
                  <a:srgbClr val="000000"/>
                </a:solidFill>
                <a:latin typeface="Calibri" charset="0"/>
              </a:rPr>
              <a:t>mers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that hash to that location </a:t>
            </a:r>
          </a:p>
          <a:p>
            <a:pPr marL="311045" indent="-309605">
              <a:buSzPct val="45000"/>
              <a:buFont typeface="Courier New" charset="0"/>
              <a:buChar char="o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dirty="0">
                <a:solidFill>
                  <a:srgbClr val="000000"/>
                </a:solidFill>
                <a:latin typeface="Calibri" charset="0"/>
              </a:rPr>
              <a:t>To retrieve the count for a given k-mer we select the minimum count across all of the hash entries.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201120" y="4270049"/>
            <a:ext cx="5258880" cy="1744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 cap="flat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>
            <a:spAutoFit/>
          </a:bodyPr>
          <a:lstStyle/>
          <a:p>
            <a:pPr marL="414726" indent="-413287">
              <a:buSzPct val="45000"/>
              <a:buFont typeface="Arial" charset="0"/>
              <a:buChar char="•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 b="1">
                <a:solidFill>
                  <a:srgbClr val="000000"/>
                </a:solidFill>
                <a:latin typeface="Calibri" charset="0"/>
              </a:rPr>
              <a:t>Highly scalable</a:t>
            </a:r>
            <a:r>
              <a:rPr lang="en-US">
                <a:solidFill>
                  <a:srgbClr val="000000"/>
                </a:solidFill>
                <a:latin typeface="Calibri" charset="0"/>
              </a:rPr>
              <a:t>: Constant memory consuming, independent of k and dataset size</a:t>
            </a:r>
          </a:p>
          <a:p>
            <a:pPr marL="414726" indent="-413287">
              <a:buSzPct val="45000"/>
              <a:buFont typeface="Arial" charset="0"/>
              <a:buChar char="•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Probabilistic properties well suited to next generation sequencing datasets</a:t>
            </a:r>
          </a:p>
          <a:p>
            <a:pPr marL="414726" indent="-413287">
              <a:buSzPct val="45000"/>
              <a:buFont typeface="Arial" charset="0"/>
              <a:buChar char="•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n-US">
                <a:solidFill>
                  <a:srgbClr val="000000"/>
                </a:solidFill>
                <a:latin typeface="Calibri" charset="0"/>
              </a:rPr>
              <a:t>With certain counting false positive rate as tradeoff because of collision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 efficient k-mer counting approach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2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456039" y="3998488"/>
            <a:ext cx="8231923" cy="3061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321457">
              <a:lnSpc>
                <a:spcPct val="117999"/>
              </a:lnSpc>
              <a:defRPr sz="1800"/>
            </a:pPr>
            <a:endParaRPr sz="1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b="1" dirty="0">
                <a:latin typeface="Helvetica Neue"/>
                <a:ea typeface="Helvetica Neue"/>
                <a:cs typeface="Helvetica Neue"/>
                <a:sym typeface="Helvetica Neue"/>
              </a:rPr>
              <a:t>My contributions: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algorithm design/analysis, exploring the mathematics behind, the choice of optimal parameters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contributing codes, including unique k-mers counting, overlap k-mer counting, optimal parameter choice, others related to my specific research project.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benchmarking, </a:t>
            </a:r>
            <a:r>
              <a:rPr sz="1500" dirty="0" smtClean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endParaRPr lang="en-US" sz="1500" dirty="0" smtClean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 smtClean="0">
                <a:latin typeface="Helvetica Neue"/>
                <a:ea typeface="Helvetica Neue"/>
                <a:cs typeface="Helvetica Neue"/>
                <a:sym typeface="Helvetica Neue"/>
              </a:rPr>
              <a:t>exploration </a:t>
            </a: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of applications like error trimming, filter low abundance reads, digital normalization, etc.  suggestion on features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r>
              <a:rPr sz="1500" dirty="0">
                <a:latin typeface="Helvetica Neue"/>
                <a:ea typeface="Helvetica Neue"/>
                <a:cs typeface="Helvetica Neue"/>
                <a:sym typeface="Helvetica Neue"/>
              </a:rPr>
              <a:t>work on the khmer manuscript</a:t>
            </a:r>
          </a:p>
          <a:p>
            <a:pPr marL="160729" indent="-160729" defTabSz="321457">
              <a:lnSpc>
                <a:spcPct val="117999"/>
              </a:lnSpc>
              <a:buSzPct val="100000"/>
              <a:buChar char="•"/>
              <a:defRPr sz="1800"/>
            </a:pPr>
            <a:endParaRPr sz="15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 descr="Screen Shot 2015-04-26 at 11.39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7" y="290704"/>
            <a:ext cx="5001806" cy="3417741"/>
          </a:xfrm>
          <a:prstGeom prst="rect">
            <a:avLst/>
          </a:prstGeom>
        </p:spPr>
      </p:pic>
      <p:pic>
        <p:nvPicPr>
          <p:cNvPr id="243" name="Screen Shot 2014-10-30 at 6.47.47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79311" y="871405"/>
            <a:ext cx="5545827" cy="35613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An efficient k-mer counting approach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632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655" y="1285752"/>
            <a:ext cx="8251226" cy="3046988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TTTGCCTGTTGAAAACCTG</a:t>
            </a:r>
            <a:r>
              <a:rPr lang="en-US" sz="3200" dirty="0" smtClean="0">
                <a:solidFill>
                  <a:srgbClr val="FF0000"/>
                </a:solidFill>
              </a:rPr>
              <a:t>A</a:t>
            </a:r>
            <a:r>
              <a:rPr lang="en-US" sz="3200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72118" y="1895246"/>
            <a:ext cx="2388513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11174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493236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257379" y="176576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875918" y="1809790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47819" y="1768121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426461" y="1806514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208523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504D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972666" y="1765652"/>
            <a:ext cx="2569426" cy="55409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57035" y="5322917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GAAAACCTG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78393" y="5786863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687953" y="6216311"/>
            <a:ext cx="2569426" cy="554096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AAACCTG</a:t>
            </a:r>
            <a:r>
              <a:rPr lang="en-US" sz="2800" dirty="0" smtClean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FFFF"/>
                </a:solidFill>
              </a:rPr>
              <a:t>AA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26</a:t>
            </a:fld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058560" y="162120"/>
            <a:ext cx="553484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Sequencing errors cause serious problem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4035" y="4659975"/>
            <a:ext cx="5033970" cy="120032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In high coverage reads data set, most of the novel k-</a:t>
            </a:r>
            <a:r>
              <a:rPr lang="en-US" sz="2400" dirty="0" err="1" smtClean="0">
                <a:solidFill>
                  <a:schemeClr val="bg1"/>
                </a:solidFill>
              </a:rPr>
              <a:t>mers</a:t>
            </a:r>
            <a:r>
              <a:rPr lang="en-US" sz="2400" dirty="0" smtClean="0">
                <a:solidFill>
                  <a:schemeClr val="bg1"/>
                </a:solidFill>
              </a:rPr>
              <a:t> are erroneous caused by sequencing errors.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</a:t>
            </a:r>
            <a:endParaRPr lang="en-US" dirty="0" smtClean="0"/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4" y="3803894"/>
            <a:ext cx="5783190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Concept of IGS (informative genomic segment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06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6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38"/>
    </mc:Choice>
    <mc:Fallback xmlns="">
      <p:transition xmlns:p14="http://schemas.microsoft.com/office/powerpoint/2010/main" advTm="6703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46937"/>
              </p:ext>
            </p:extLst>
          </p:nvPr>
        </p:nvGraphicFramePr>
        <p:xfrm>
          <a:off x="563963" y="454674"/>
          <a:ext cx="4537120" cy="2142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60"/>
                <a:gridCol w="648160"/>
                <a:gridCol w="648160"/>
                <a:gridCol w="648160"/>
                <a:gridCol w="648160"/>
                <a:gridCol w="648160"/>
                <a:gridCol w="648160"/>
              </a:tblGrid>
              <a:tr h="291805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Sample1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Sample6</a:t>
                      </a:r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SpeciesA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SpeciesB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SpeciesC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SpeciesD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SpeciesE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0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18237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SpeciesF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5</a:t>
                      </a:r>
                      <a:endParaRPr lang="en-US" sz="1000" b="0" dirty="0"/>
                    </a:p>
                  </a:txBody>
                  <a:tcPr/>
                </a:tc>
              </a:tr>
              <a:tr h="291805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 smtClean="0"/>
                        <a:t>SpeciesG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image5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08954" y="2856390"/>
            <a:ext cx="3177067" cy="2759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6.tif"/>
          <p:cNvPicPr/>
          <p:nvPr/>
        </p:nvPicPr>
        <p:blipFill>
          <a:blip r:embed="rId4">
            <a:extLst/>
          </a:blip>
          <a:srcRect l="2171" t="9893" r="33349" b="12416"/>
          <a:stretch>
            <a:fillRect/>
          </a:stretch>
        </p:blipFill>
        <p:spPr>
          <a:xfrm>
            <a:off x="647925" y="3195542"/>
            <a:ext cx="4178621" cy="267937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357399" y="6045461"/>
            <a:ext cx="4026638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Alpha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many different species in a </a:t>
            </a:r>
            <a:r>
              <a:rPr lang="en-US" sz="1400" dirty="0" smtClean="0">
                <a:solidFill>
                  <a:srgbClr val="FFFFFF"/>
                </a:solidFill>
              </a:rPr>
              <a:t>seawater sample</a:t>
            </a:r>
            <a:r>
              <a:rPr lang="en-US" sz="1400" dirty="0" smtClean="0">
                <a:solidFill>
                  <a:srgbClr val="FFFFFF"/>
                </a:solidFill>
              </a:rPr>
              <a:t>?” 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01085" y="6045461"/>
            <a:ext cx="3340315" cy="523220"/>
          </a:xfrm>
          <a:prstGeom prst="rect">
            <a:avLst/>
          </a:prstGeom>
          <a:solidFill>
            <a:srgbClr val="1F497D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Beta diversity:</a:t>
            </a:r>
            <a:br>
              <a:rPr lang="en-US" sz="1400" dirty="0" smtClean="0">
                <a:solidFill>
                  <a:srgbClr val="FFFFFF"/>
                </a:solidFill>
              </a:rPr>
            </a:br>
            <a:r>
              <a:rPr lang="en-US" sz="1400" dirty="0" smtClean="0">
                <a:solidFill>
                  <a:srgbClr val="FFFFFF"/>
                </a:solidFill>
              </a:rPr>
              <a:t>“How </a:t>
            </a:r>
            <a:r>
              <a:rPr lang="en-US" sz="1400" dirty="0">
                <a:solidFill>
                  <a:srgbClr val="FFFFFF"/>
                </a:solidFill>
              </a:rPr>
              <a:t>different are the </a:t>
            </a:r>
            <a:r>
              <a:rPr lang="en-US" sz="1400" dirty="0" smtClean="0">
                <a:solidFill>
                  <a:srgbClr val="FFFFFF"/>
                </a:solidFill>
              </a:rPr>
              <a:t>seawater samples?”</a:t>
            </a:r>
            <a:endParaRPr lang="en-US" sz="1400" dirty="0">
              <a:solidFill>
                <a:srgbClr val="FFFF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641180"/>
              </p:ext>
            </p:extLst>
          </p:nvPr>
        </p:nvGraphicFramePr>
        <p:xfrm>
          <a:off x="5508954" y="442952"/>
          <a:ext cx="3317566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938"/>
                <a:gridCol w="473938"/>
                <a:gridCol w="473938"/>
                <a:gridCol w="473938"/>
                <a:gridCol w="473938"/>
                <a:gridCol w="473938"/>
                <a:gridCol w="473938"/>
              </a:tblGrid>
              <a:tr h="24150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S6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</a:tr>
              <a:tr h="24150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0.0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101083" y="1681270"/>
            <a:ext cx="313798" cy="45719"/>
          </a:xfrm>
          <a:prstGeom prst="rightArrow">
            <a:avLst/>
          </a:prstGeom>
          <a:ln w="762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75705" y="2597254"/>
            <a:ext cx="0" cy="59828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021333" y="2363192"/>
            <a:ext cx="0" cy="67023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97"/>
    </mc:Choice>
    <mc:Fallback xmlns="">
      <p:transition xmlns:p14="http://schemas.microsoft.com/office/powerpoint/2010/main" spd="slow" advTm="400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</a:t>
            </a:r>
            <a:r>
              <a:rPr lang="en-US" dirty="0"/>
              <a:t>informative genomic segment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91799" y="1658520"/>
            <a:ext cx="4586730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1473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30</a:t>
            </a:fld>
            <a:endParaRPr lang="en-US"/>
          </a:p>
        </p:txBody>
      </p:sp>
      <p:pic>
        <p:nvPicPr>
          <p:cNvPr id="102" name="Picture 101" descr="Screen Shot 2014-11-14 at 10.54.2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7" y="3786054"/>
            <a:ext cx="5892800" cy="2006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72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7038"/>
    </mc:Choice>
    <mc:Fallback xmlns="">
      <p:transition xmlns:p14="http://schemas.microsoft.com/office/powerpoint/2010/main" advTm="6703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Screen Shot 2014-11-14 at 10.54.2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47" y="3786054"/>
            <a:ext cx="5892800" cy="2006600"/>
          </a:xfrm>
          <a:prstGeom prst="rect">
            <a:avLst/>
          </a:prstGeom>
        </p:spPr>
      </p:pic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9" y="3991663"/>
            <a:ext cx="5842000" cy="20320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0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778"/>
    </mc:Choice>
    <mc:Fallback xmlns="">
      <p:transition xmlns:p14="http://schemas.microsoft.com/office/powerpoint/2010/main" advTm="227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30623" y="3802324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IGS (informative genomic segment)</a:t>
            </a:r>
          </a:p>
          <a:p>
            <a:pPr lvl="1"/>
            <a:r>
              <a:rPr lang="en-US" sz="2000" dirty="0" smtClean="0"/>
              <a:t>can be used as a new unit to do diversity analysis to replace species/OTUs</a:t>
            </a:r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represent the novel information of a </a:t>
            </a:r>
            <a:r>
              <a:rPr lang="en-US" sz="2000" dirty="0" smtClean="0"/>
              <a:t>genome</a:t>
            </a:r>
            <a:endParaRPr lang="en-US" sz="2000" dirty="0"/>
          </a:p>
          <a:p>
            <a:pPr lvl="1"/>
            <a:r>
              <a:rPr lang="en-US" sz="2000" dirty="0" smtClean="0"/>
              <a:t>Assembly-free</a:t>
            </a:r>
          </a:p>
          <a:p>
            <a:pPr lvl="1"/>
            <a:r>
              <a:rPr lang="en-US" sz="2000" dirty="0" smtClean="0"/>
              <a:t>Reference-free</a:t>
            </a:r>
          </a:p>
          <a:p>
            <a:pPr lvl="1"/>
            <a:r>
              <a:rPr lang="en-US" sz="2000" dirty="0" smtClean="0"/>
              <a:t>Efficient and scalable 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 descr="Screen Shot 2014-11-14 at 12.4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06" y="1784587"/>
            <a:ext cx="4406951" cy="1742544"/>
          </a:xfrm>
          <a:prstGeom prst="rect">
            <a:avLst/>
          </a:prstGeom>
        </p:spPr>
      </p:pic>
      <p:pic>
        <p:nvPicPr>
          <p:cNvPr id="3" name="Picture 2" descr="Screen Shot 2014-11-14 at 12.57.2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0" y="527072"/>
            <a:ext cx="4268296" cy="1257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5116" y="2121066"/>
            <a:ext cx="3540049" cy="1569660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Replace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samples-by-species table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with 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400" dirty="0" smtClean="0">
                <a:solidFill>
                  <a:srgbClr val="FFFFFF"/>
                </a:solidFill>
              </a:rPr>
              <a:t>samples-by-IGSs table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2" name="Picture 1" descr="IGSs_figur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990" y="5102075"/>
            <a:ext cx="3434182" cy="1755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22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52"/>
    </mc:Choice>
    <mc:Fallback xmlns="">
      <p:transition xmlns:p14="http://schemas.microsoft.com/office/powerpoint/2010/main" spd="slow" advTm="394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</a:t>
            </a:r>
            <a:r>
              <a:rPr lang="en-US" sz="2400" dirty="0"/>
              <a:t>can use median k-mer </a:t>
            </a:r>
            <a:r>
              <a:rPr lang="en-US" sz="2400" dirty="0" smtClean="0"/>
              <a:t>abundance to estimate the </a:t>
            </a:r>
            <a:r>
              <a:rPr lang="en-US" sz="2400" dirty="0"/>
              <a:t>sequencing coverage of a </a:t>
            </a:r>
            <a:r>
              <a:rPr lang="en-US" sz="2400" dirty="0" smtClean="0"/>
              <a:t>read without a reference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</a:t>
            </a:r>
            <a:r>
              <a:rPr lang="en-US" sz="2400" dirty="0"/>
              <a:t>can retrieve the coverage of a read across different samples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We can estimate the size of covered genomic region by the number of reads and the corresponding coverage.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5055438" y="4058398"/>
            <a:ext cx="3526409" cy="1742381"/>
          </a:xfrm>
          <a:prstGeom prst="ellipse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Three tricks!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55438" y="437955"/>
            <a:ext cx="3408740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From reads to IGSs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Screen Shot 2014-11-14 at 12.49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78121"/>
            <a:ext cx="4406951" cy="174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2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9834" y="4844121"/>
            <a:ext cx="6730142" cy="800219"/>
          </a:xfrm>
          <a:prstGeom prst="rect">
            <a:avLst/>
          </a:prstGeom>
          <a:solidFill>
            <a:srgbClr val="953735"/>
          </a:solidFill>
        </p:spPr>
        <p:txBody>
          <a:bodyPr wrap="square">
            <a:spAutoFit/>
          </a:bodyPr>
          <a:lstStyle/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1600" dirty="0">
                <a:solidFill>
                  <a:srgbClr val="FFFFFF"/>
                </a:solidFill>
              </a:rPr>
              <a:t>The abundance of the k-</a:t>
            </a:r>
            <a:r>
              <a:rPr lang="en-US" sz="1600" dirty="0" err="1">
                <a:solidFill>
                  <a:srgbClr val="FFFFFF"/>
                </a:solidFill>
              </a:rPr>
              <a:t>mers</a:t>
            </a:r>
            <a:r>
              <a:rPr lang="en-US" sz="1600" dirty="0">
                <a:solidFill>
                  <a:srgbClr val="FFFFFF"/>
                </a:solidFill>
              </a:rPr>
              <a:t> in a read tends to be similar, which is close to the sequencing depth of the DNA region that read originates from.</a:t>
            </a:r>
          </a:p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1416329" y="3654352"/>
            <a:ext cx="6723647" cy="830997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Coverage of a read and how to get it without a reference assembly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37" name="Slide Number Placeholder 2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34</a:t>
            </a:fld>
            <a:endParaRPr lang="en-US"/>
          </a:p>
        </p:txBody>
      </p:sp>
      <p:cxnSp>
        <p:nvCxnSpPr>
          <p:cNvPr id="310" name="Straight Connector 309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/>
          <p:nvPr/>
        </p:nvCxnSpPr>
        <p:spPr>
          <a:xfrm>
            <a:off x="7617026" y="278544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69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F7964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TTTGCCTGTTGAAAACCTGTAAACGGGATGTTTCCGGGGTTTTCCGCCCCGGTAGGGTTGAGACGTGCCCCGCGGTCGCGAACAGCTCGCCGCTTACCGGCGTAAGAGCGATCCGCAACACACCCCGGAGCCTCTACCCCCCCCTCACGC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chemeClr val="tx2"/>
          </a:solidFill>
          <a:ln w="19050" cmpd="sng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</a:t>
            </a:r>
            <a:r>
              <a:rPr lang="en-US" dirty="0" smtClean="0">
                <a:solidFill>
                  <a:srgbClr val="FFFFFF"/>
                </a:solidFill>
              </a:rPr>
              <a:t>GTAA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5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4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35</a:t>
            </a:fld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568030" y="4024630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0" name="Rounded Rectangle 319"/>
          <p:cNvSpPr/>
          <p:nvPr/>
        </p:nvSpPr>
        <p:spPr>
          <a:xfrm>
            <a:off x="707004" y="4024630"/>
            <a:ext cx="1225827" cy="260128"/>
          </a:xfrm>
          <a:prstGeom prst="roundRect">
            <a:avLst/>
          </a:prstGeom>
          <a:solidFill>
            <a:srgbClr val="1F497D">
              <a:alpha val="9000"/>
            </a:srgbClr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629559" y="4932806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804796" y="5254311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4503146" y="5123496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5" name="Rounded Rectangle 374"/>
          <p:cNvSpPr/>
          <p:nvPr/>
        </p:nvSpPr>
        <p:spPr>
          <a:xfrm>
            <a:off x="4430324" y="4024630"/>
            <a:ext cx="1225827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376" name="Straight Connector 375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 flipH="1">
            <a:off x="8042009" y="152894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9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F7964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F796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FFFF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6" name="TextBox 315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36</a:t>
            </a:fld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>
            <a:off x="7880336" y="255143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208716" y="25780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855387" y="5809948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22" name="Rounded Rectangle 321"/>
          <p:cNvSpPr/>
          <p:nvPr/>
        </p:nvSpPr>
        <p:spPr>
          <a:xfrm>
            <a:off x="2041313" y="6139705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3" name="Rounded Rectangle 372"/>
          <p:cNvSpPr/>
          <p:nvPr/>
        </p:nvSpPr>
        <p:spPr>
          <a:xfrm>
            <a:off x="2165779" y="6512616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4" name="Rounded Rectangle 373"/>
          <p:cNvSpPr/>
          <p:nvPr/>
        </p:nvSpPr>
        <p:spPr>
          <a:xfrm>
            <a:off x="1755958" y="4041531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5" name="Rounded Rectangle 374"/>
          <p:cNvSpPr/>
          <p:nvPr/>
        </p:nvSpPr>
        <p:spPr>
          <a:xfrm>
            <a:off x="1925667" y="4021006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76" name="Rounded Rectangle 375"/>
          <p:cNvSpPr/>
          <p:nvPr/>
        </p:nvSpPr>
        <p:spPr>
          <a:xfrm>
            <a:off x="2080444" y="4004590"/>
            <a:ext cx="1353330" cy="26012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2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377" name="Straight Connector 376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 flipH="1">
            <a:off x="8042009" y="152894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47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Box 364"/>
          <p:cNvSpPr txBox="1"/>
          <p:nvPr/>
        </p:nvSpPr>
        <p:spPr>
          <a:xfrm>
            <a:off x="493908" y="3687084"/>
            <a:ext cx="8251226" cy="1200329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&gt;24288227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TTTGCCTGTTGAAAACCTG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AAACGGGATGTTTCCGGGGTTTTCCGCCCCGGTAGGGTTGAGACGTGCCCCGCGGTCGCGAACAGCTCGCCGCTTACCGGCGTAAGAGCGATCCGCAACACACCCCGGAGCCTCTACCCCCCCCTCACGC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6" name="Rounded Rectangle 365"/>
          <p:cNvSpPr/>
          <p:nvPr/>
        </p:nvSpPr>
        <p:spPr>
          <a:xfrm>
            <a:off x="1712144" y="5786861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7" name="Rounded Rectangle 366"/>
          <p:cNvSpPr/>
          <p:nvPr/>
        </p:nvSpPr>
        <p:spPr>
          <a:xfrm>
            <a:off x="1840785" y="6099484"/>
            <a:ext cx="1725650" cy="312621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" name="Rounded Rectangle 367"/>
          <p:cNvSpPr/>
          <p:nvPr/>
        </p:nvSpPr>
        <p:spPr>
          <a:xfrm>
            <a:off x="1932831" y="6443465"/>
            <a:ext cx="1819226" cy="329279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AAACCTG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FFFF"/>
                </a:solidFill>
              </a:rPr>
              <a:t>AA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425642" y="492646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TTTGCCTGTT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596228" y="5231224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TTGCCTGTTG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4277924" y="5100409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TTTCCGGGGT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4430324" y="5411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2" name="Rounded Rectangle 311"/>
          <p:cNvSpPr/>
          <p:nvPr/>
        </p:nvSpPr>
        <p:spPr>
          <a:xfrm>
            <a:off x="4582724" y="5563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3" name="Rounded Rectangle 322"/>
          <p:cNvSpPr/>
          <p:nvPr/>
        </p:nvSpPr>
        <p:spPr>
          <a:xfrm>
            <a:off x="4735124" y="57163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ATCCGCGGTT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4" name="Rounded Rectangle 323"/>
          <p:cNvSpPr/>
          <p:nvPr/>
        </p:nvSpPr>
        <p:spPr>
          <a:xfrm>
            <a:off x="4887524" y="58687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5" name="Rounded Rectangle 324"/>
          <p:cNvSpPr/>
          <p:nvPr/>
        </p:nvSpPr>
        <p:spPr>
          <a:xfrm>
            <a:off x="5039924" y="60211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TTCCGGGGTT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6" name="Rounded Rectangle 325"/>
          <p:cNvSpPr/>
          <p:nvPr/>
        </p:nvSpPr>
        <p:spPr>
          <a:xfrm>
            <a:off x="5192324" y="61735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TTCCGGCCGTT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" name="Rounded Rectangle 326"/>
          <p:cNvSpPr/>
          <p:nvPr/>
        </p:nvSpPr>
        <p:spPr>
          <a:xfrm>
            <a:off x="5344724" y="6325998"/>
            <a:ext cx="1640201" cy="283215"/>
          </a:xfrm>
          <a:prstGeom prst="roundRect">
            <a:avLst/>
          </a:prstGeom>
          <a:solidFill>
            <a:srgbClr val="1F497D"/>
          </a:solidFill>
          <a:ln w="19050" cmpd="sng">
            <a:solidFill>
              <a:srgbClr val="1F497D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GGTTTTTCCG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1956" y="49157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28" name="TextBox 327"/>
          <p:cNvSpPr txBox="1"/>
          <p:nvPr/>
        </p:nvSpPr>
        <p:spPr>
          <a:xfrm>
            <a:off x="2474356" y="506814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6593056" y="4979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6745456" y="5131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6897856" y="5284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2" name="TextBox 331"/>
          <p:cNvSpPr txBox="1"/>
          <p:nvPr/>
        </p:nvSpPr>
        <p:spPr>
          <a:xfrm>
            <a:off x="7050256" y="5436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33" name="TextBox 332"/>
          <p:cNvSpPr txBox="1"/>
          <p:nvPr/>
        </p:nvSpPr>
        <p:spPr>
          <a:xfrm>
            <a:off x="7202656" y="55890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4" name="TextBox 333"/>
          <p:cNvSpPr txBox="1"/>
          <p:nvPr/>
        </p:nvSpPr>
        <p:spPr>
          <a:xfrm>
            <a:off x="7355056" y="57414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35" name="TextBox 334"/>
          <p:cNvSpPr txBox="1"/>
          <p:nvPr/>
        </p:nvSpPr>
        <p:spPr>
          <a:xfrm>
            <a:off x="7507456" y="58938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36" name="TextBox 335"/>
          <p:cNvSpPr txBox="1"/>
          <p:nvPr/>
        </p:nvSpPr>
        <p:spPr>
          <a:xfrm>
            <a:off x="7659856" y="60462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9" name="TextBox 368"/>
          <p:cNvSpPr txBox="1"/>
          <p:nvPr/>
        </p:nvSpPr>
        <p:spPr>
          <a:xfrm>
            <a:off x="7812256" y="6198679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0" name="TextBox 369"/>
          <p:cNvSpPr txBox="1"/>
          <p:nvPr/>
        </p:nvSpPr>
        <p:spPr>
          <a:xfrm>
            <a:off x="3653660" y="5662547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3863623" y="5999613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145058" y="6343674"/>
            <a:ext cx="2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4" y="570597"/>
            <a:ext cx="4312800" cy="311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18" name="Rectangle 1"/>
          <p:cNvSpPr txBox="1">
            <a:spLocks noChangeArrowheads="1"/>
          </p:cNvSpPr>
          <p:nvPr/>
        </p:nvSpPr>
        <p:spPr>
          <a:xfrm>
            <a:off x="4377200" y="215547"/>
            <a:ext cx="4455627" cy="813274"/>
          </a:xfrm>
          <a:prstGeom prst="rect">
            <a:avLst/>
          </a:prstGeom>
          <a:solidFill>
            <a:srgbClr val="1F497D"/>
          </a:solidFill>
          <a:ln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median k-mer abundance to represent the sequencing coverage of the read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6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7330" y="1476598"/>
            <a:ext cx="3451740" cy="328942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32593" y="4933958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1: </a:t>
            </a:r>
            <a:r>
              <a:rPr lang="en-US" sz="2400" i="1" dirty="0">
                <a:solidFill>
                  <a:schemeClr val="bg1"/>
                </a:solidFill>
              </a:rPr>
              <a:t>We can use median k-mer abundance to estimate the sequencing coverage of a read without a reference assembly.</a:t>
            </a:r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24" y="570597"/>
            <a:ext cx="4312800" cy="311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" name="Rectangle 1"/>
          <p:cNvSpPr txBox="1">
            <a:spLocks noChangeArrowheads="1"/>
          </p:cNvSpPr>
          <p:nvPr/>
        </p:nvSpPr>
        <p:spPr>
          <a:xfrm>
            <a:off x="4377200" y="215547"/>
            <a:ext cx="4455627" cy="813274"/>
          </a:xfrm>
          <a:prstGeom prst="rect">
            <a:avLst/>
          </a:prstGeom>
          <a:solidFill>
            <a:srgbClr val="1F497D"/>
          </a:solidFill>
          <a:ln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91686" lvl="1" indent="-195843">
              <a:buSzPct val="4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2000" dirty="0" smtClean="0">
                <a:solidFill>
                  <a:schemeClr val="bg1"/>
                </a:solidFill>
              </a:rPr>
              <a:t>median k-mer abundance to represent the sequencing coverage of the read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495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rgbClr val="80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5355761" y="2757191"/>
            <a:ext cx="762000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" name="TextBox 308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B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39</a:t>
            </a:fld>
            <a:endParaRPr lang="en-US"/>
          </a:p>
        </p:txBody>
      </p:sp>
      <p:cxnSp>
        <p:nvCxnSpPr>
          <p:cNvPr id="311" name="Straight Connector 31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>
            <a:off x="5772933" y="1561167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" name="Rectangle 312"/>
          <p:cNvSpPr/>
          <p:nvPr/>
        </p:nvSpPr>
        <p:spPr>
          <a:xfrm>
            <a:off x="1833873" y="4912966"/>
            <a:ext cx="5289213" cy="1200328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2: </a:t>
            </a:r>
            <a:r>
              <a:rPr lang="en-US" sz="2400" i="1" dirty="0">
                <a:solidFill>
                  <a:schemeClr val="bg1"/>
                </a:solidFill>
              </a:rPr>
              <a:t>We </a:t>
            </a:r>
            <a:r>
              <a:rPr lang="en-US" sz="2400" i="1" dirty="0" smtClean="0">
                <a:solidFill>
                  <a:schemeClr val="bg1"/>
                </a:solidFill>
              </a:rPr>
              <a:t>can estimate </a:t>
            </a:r>
            <a:r>
              <a:rPr lang="en-US" sz="2400" i="1" dirty="0">
                <a:solidFill>
                  <a:schemeClr val="bg1"/>
                </a:solidFill>
              </a:rPr>
              <a:t>the sequencing coverage of a </a:t>
            </a:r>
            <a:r>
              <a:rPr lang="en-US" sz="2400" i="1" dirty="0" smtClean="0">
                <a:solidFill>
                  <a:schemeClr val="bg1"/>
                </a:solidFill>
              </a:rPr>
              <a:t>read across different samples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59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4" y="896906"/>
            <a:ext cx="5877015" cy="439962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375" y="5296531"/>
            <a:ext cx="7316511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/>
                </a:solidFill>
              </a:rPr>
              <a:t>How many different species in a </a:t>
            </a:r>
            <a:r>
              <a:rPr lang="en-US" dirty="0" smtClean="0">
                <a:solidFill>
                  <a:schemeClr val="bg1"/>
                </a:solidFill>
              </a:rPr>
              <a:t>sea water sample</a:t>
            </a:r>
            <a:r>
              <a:rPr lang="en-US" dirty="0">
                <a:solidFill>
                  <a:schemeClr val="bg1"/>
                </a:solidFill>
              </a:rPr>
              <a:t>? What is their abundance distribution? (alpha-diversity</a:t>
            </a:r>
            <a:r>
              <a:rPr lang="en-US" dirty="0" smtClean="0">
                <a:solidFill>
                  <a:schemeClr val="bg1"/>
                </a:solidFill>
              </a:rPr>
              <a:t>) [Hint: ~10,000 </a:t>
            </a:r>
            <a:r>
              <a:rPr lang="en-US" dirty="0">
                <a:solidFill>
                  <a:schemeClr val="bg1"/>
                </a:solidFill>
              </a:rPr>
              <a:t>different types of microorganisms, 10 million viruses, one million </a:t>
            </a:r>
            <a:r>
              <a:rPr lang="en-US" dirty="0" smtClean="0">
                <a:solidFill>
                  <a:schemeClr val="bg1"/>
                </a:solidFill>
              </a:rPr>
              <a:t>bacteria in a drop.]</a:t>
            </a:r>
            <a:endParaRPr lang="en-US" dirty="0">
              <a:solidFill>
                <a:schemeClr val="bg1"/>
              </a:solidFill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Are samples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tropical area and temperate area different?(</a:t>
            </a:r>
            <a:r>
              <a:rPr lang="en-US" dirty="0">
                <a:solidFill>
                  <a:schemeClr val="bg1"/>
                </a:solidFill>
              </a:rPr>
              <a:t>beta-diversity</a:t>
            </a:r>
            <a:r>
              <a:rPr lang="en-US" dirty="0" smtClean="0">
                <a:solidFill>
                  <a:schemeClr val="bg1"/>
                </a:solidFill>
              </a:rPr>
              <a:t>)  [Hint: Yes, but how different?]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613806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/>
          <p:cNvSpPr/>
          <p:nvPr/>
        </p:nvSpPr>
        <p:spPr>
          <a:xfrm>
            <a:off x="472978" y="295882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2145409" y="476789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017485" y="47838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96631" y="1394616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377631" y="116620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41349" y="2016072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371289" y="360095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41" name="Rounded Rectangle 140"/>
          <p:cNvSpPr/>
          <p:nvPr/>
        </p:nvSpPr>
        <p:spPr>
          <a:xfrm>
            <a:off x="472079" y="2451894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472723" y="4572695"/>
            <a:ext cx="5082450" cy="17147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9BBB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1061883" y="78242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1505196" y="125556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992251" y="1866431"/>
            <a:ext cx="935733" cy="0"/>
          </a:xfrm>
          <a:prstGeom prst="line">
            <a:avLst/>
          </a:prstGeom>
          <a:ln w="28575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935570" y="10342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2858175" y="7294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051775" y="6258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2727633" y="103422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606428" y="138099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1670775" y="8978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728883" y="94791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368428" y="19197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2092616" y="99036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017485" y="156489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1823883" y="147169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2760290" y="147169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651433" y="175835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797975" y="156356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3489633" y="125556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4082764" y="171496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4082764" y="139461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347748" y="252084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</a:t>
            </a:r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6" name="TextBox 195"/>
          <p:cNvSpPr txBox="1"/>
          <p:nvPr/>
        </p:nvSpPr>
        <p:spPr>
          <a:xfrm>
            <a:off x="4442592" y="471463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</a:t>
            </a:r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197" name="Straight Connector 196"/>
          <p:cNvCxnSpPr/>
          <p:nvPr/>
        </p:nvCxnSpPr>
        <p:spPr>
          <a:xfrm>
            <a:off x="810881" y="28527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029900" y="304523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996631" y="3758629"/>
            <a:ext cx="935733" cy="0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2715881" y="29264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2934761" y="263938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2585883" y="251120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3630825" y="29264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270987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3535225" y="279960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2546984" y="279960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00682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727633" y="319280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877419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1486569" y="36071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>
            <a:off x="2334881" y="359059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979825" y="3859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3597624" y="345576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741825" y="32582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239175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3347883" y="305966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3035958" y="6000424"/>
            <a:ext cx="935733" cy="0"/>
          </a:xfrm>
          <a:prstGeom prst="line">
            <a:avLst/>
          </a:prstGeom>
          <a:ln w="28575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>
            <a:off x="2056025" y="5451359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63825" y="5690290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697570" y="57777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963825" y="600042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2662083" y="582112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2818025" y="56263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4093414" y="577773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3239175" y="5457389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3630825" y="373572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3023796" y="388613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3667799" y="39510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767703" y="395107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30008" y="2016072"/>
            <a:ext cx="2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Coverage Profile: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01606" y="2994095"/>
            <a:ext cx="1741094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A:B:C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4:6:2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41" name="Straight Connector 240"/>
          <p:cNvCxnSpPr/>
          <p:nvPr/>
        </p:nvCxnSpPr>
        <p:spPr>
          <a:xfrm>
            <a:off x="935570" y="2781600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 flipH="1">
            <a:off x="1367309" y="2385404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741349" y="4175165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</a:t>
            </a:r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44" name="Straight Connector 243"/>
          <p:cNvCxnSpPr/>
          <p:nvPr/>
        </p:nvCxnSpPr>
        <p:spPr>
          <a:xfrm>
            <a:off x="1006824" y="5451359"/>
            <a:ext cx="762000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 flipH="1">
            <a:off x="1372470" y="4320945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803722" y="635663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Coverage =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627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5"/>
    </mc:Choice>
    <mc:Fallback xmlns="">
      <p:transition xmlns:p14="http://schemas.microsoft.com/office/powerpoint/2010/main" spd="slow" advTm="1612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6716485" y="4922157"/>
            <a:ext cx="1886857" cy="1143000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6879771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0771" y="523421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966857" y="53902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16485" y="55317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97485" y="56950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16485" y="58909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28857" y="59163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41771" y="5582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768771" y="54301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28857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895771" y="5713186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68771" y="5248728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821714" y="825501"/>
            <a:ext cx="188685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21714" y="2717800"/>
            <a:ext cx="1886857" cy="11430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930571" y="11938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26514" y="2960914"/>
            <a:ext cx="762000" cy="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2600" y="31169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21714" y="14804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63228" y="34217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21714" y="18396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4600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75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9656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32056" y="139700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61514" y="3439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6828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01428" y="179251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78914" y="31133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85000" y="32693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4514" y="157842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15628" y="35741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74114" y="19920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7000" y="37954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869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01428" y="28520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59914" y="146231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959599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915614" y="2960914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561614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65382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80986" y="547956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018664" y="501789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5403097" y="533232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440775" y="487065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5709185" y="593508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746863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60771" y="459154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238499" y="2348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B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162299" y="45528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338061" y="3326571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670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781"/>
    </mc:Choice>
    <mc:Fallback xmlns="">
      <p:transition xmlns:p14="http://schemas.microsoft.com/office/powerpoint/2010/main" advTm="547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6716485" y="4922157"/>
            <a:ext cx="1886857" cy="1143000"/>
          </a:xfrm>
          <a:prstGeom prst="roundRect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6879771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260771" y="5234214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966857" y="53902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16485" y="55317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097485" y="5695043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16485" y="58909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728857" y="5916385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641771" y="5582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768771" y="54301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28857" y="5074557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895771" y="5713186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68771" y="5248728"/>
            <a:ext cx="762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6821714" y="825501"/>
            <a:ext cx="188685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21714" y="2717800"/>
            <a:ext cx="1886857" cy="11430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930571" y="11938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26514" y="2960914"/>
            <a:ext cx="762000" cy="0"/>
          </a:xfrm>
          <a:prstGeom prst="line">
            <a:avLst/>
          </a:prstGeom>
          <a:ln w="127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32600" y="31169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21714" y="14804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63228" y="34217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21714" y="18396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4600" y="36430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075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9656" y="32112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32056" y="139700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61514" y="343988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826828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01428" y="179251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278914" y="31133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85000" y="32693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4514" y="157842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15628" y="3574143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974114" y="19920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747000" y="37954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86914" y="33092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01428" y="28520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59914" y="146231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959599" y="10232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915614" y="2960914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7" name="Straight Connector 76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561614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65382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9" name="Straight Connector 98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80986" y="547956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3018664" y="501789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19" name="Straight Connector 118"/>
          <p:cNvCxnSpPr/>
          <p:nvPr/>
        </p:nvCxnSpPr>
        <p:spPr>
          <a:xfrm>
            <a:off x="5403097" y="533232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5440775" y="487065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1" name="Straight Connector 120"/>
          <p:cNvCxnSpPr/>
          <p:nvPr/>
        </p:nvCxnSpPr>
        <p:spPr>
          <a:xfrm>
            <a:off x="5709185" y="593508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5746863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60771" y="459154"/>
            <a:ext cx="106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A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238499" y="23484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B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162299" y="455282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594036" y="2179096"/>
            <a:ext cx="4746755" cy="3069632"/>
          </a:xfrm>
          <a:prstGeom prst="rect">
            <a:avLst/>
          </a:prstGeom>
          <a:solidFill>
            <a:srgbClr val="1F49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“</a:t>
            </a:r>
            <a:r>
              <a:rPr lang="en-US" sz="2000" dirty="0" err="1" smtClean="0">
                <a:solidFill>
                  <a:schemeClr val="bg1"/>
                </a:solidFill>
              </a:rPr>
              <a:t>Contigs</a:t>
            </a:r>
            <a:r>
              <a:rPr lang="en-US" sz="2000" dirty="0" smtClean="0">
                <a:solidFill>
                  <a:schemeClr val="bg1"/>
                </a:solidFill>
              </a:rPr>
              <a:t> with similar coverage profiles are likely to have originated from the same microbial population” (</a:t>
            </a:r>
            <a:r>
              <a:rPr lang="en-US" sz="2000" dirty="0" err="1" smtClean="0">
                <a:solidFill>
                  <a:schemeClr val="bg1"/>
                </a:solidFill>
              </a:rPr>
              <a:t>Imelfort</a:t>
            </a:r>
            <a:r>
              <a:rPr lang="en-US" sz="2000" dirty="0" smtClean="0">
                <a:solidFill>
                  <a:schemeClr val="bg1"/>
                </a:solidFill>
              </a:rPr>
              <a:t> et al. 2014)</a:t>
            </a:r>
          </a:p>
          <a:p>
            <a:pPr algn="ctr"/>
            <a:endParaRPr lang="en-US" sz="2000" dirty="0" smtClean="0">
              <a:solidFill>
                <a:schemeClr val="bg1"/>
              </a:solidFill>
            </a:endParaRP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Reads with </a:t>
            </a:r>
            <a:r>
              <a:rPr lang="en-US" sz="2000" dirty="0">
                <a:solidFill>
                  <a:schemeClr val="bg1"/>
                </a:solidFill>
              </a:rPr>
              <a:t>similar coverage profiles are likely to have originated from the same </a:t>
            </a:r>
            <a:r>
              <a:rPr lang="en-US" sz="2000" dirty="0" smtClean="0">
                <a:solidFill>
                  <a:schemeClr val="bg1"/>
                </a:solidFill>
              </a:rPr>
              <a:t>species. 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338061" y="3326571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781"/>
    </mc:Choice>
    <mc:Fallback xmlns="">
      <p:transition xmlns:p14="http://schemas.microsoft.com/office/powerpoint/2010/main" advTm="5478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3655" y="1397001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51333" y="935336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01788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39466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86667" y="185866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24345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9249" y="198566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927" y="1523999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365419" y="128716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03097" y="82550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289482" y="561592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27160" y="99927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664047" y="102325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01725" y="56159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892041" y="20400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29719" y="15784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227677" y="153125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265355" y="106959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745722" y="152399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83400" y="1062334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930709" y="93533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68387" y="47367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309281" y="1954269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309281" y="139700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79327" y="4035808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7005" y="35741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196009" y="666944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233687" y="620778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3294867" y="4007616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32545" y="3545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532904" y="3481473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570582" y="301980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58303" y="585190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5981" y="539024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002868" y="496904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040546" y="450738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988612" y="568052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26290" y="521886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380030" y="594401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417708" y="548235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184698" y="5380247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241334" y="494117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785589" y="643861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823267" y="597695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075277" y="5449695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112955" y="498803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4580636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618314" y="549588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521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898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431617" y="331372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469295" y="28520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672317" y="3943138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709995" y="348147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644119" y="3347775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681797" y="28861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608050" y="3647269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645728" y="318560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008420" y="531880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993786" y="487048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6084014" y="595755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121692" y="547341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1711330" y="5218863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749008" y="475719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47072" y="3237241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120754" y="2234328"/>
            <a:ext cx="8695765" cy="3436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A</a:t>
            </a:r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233721" y="4226760"/>
            <a:ext cx="8695765" cy="3436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B</a:t>
            </a:r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284750" y="6438616"/>
            <a:ext cx="8695765" cy="3436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Genomic Content Sample C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47072" y="280767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067537" y="195106"/>
            <a:ext cx="2448831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5639617" y="99927"/>
            <a:ext cx="2358639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20754" y="195106"/>
            <a:ext cx="2803591" cy="675807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26927" y="5495889"/>
            <a:ext cx="2154528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Super bin 1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85642" y="5853840"/>
            <a:ext cx="2154528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Super bin 2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38983" y="5788277"/>
            <a:ext cx="2154528" cy="584776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Super bin 3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002136" y="3574143"/>
            <a:ext cx="6574692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 the reads in each bin cover the same size of genomic region?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78009" y="4138048"/>
            <a:ext cx="657469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 reads with coverage of 3 in the sample where they are from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52823" y="5104084"/>
            <a:ext cx="6574692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 reads with coverage of 2 in the sample where they are from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087509" y="4618698"/>
            <a:ext cx="413499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VS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22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59"/>
    </mc:Choice>
    <mc:Fallback xmlns="">
      <p:transition xmlns:p14="http://schemas.microsoft.com/office/powerpoint/2010/main" spd="slow" advTm="8695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81481E-6 L -0.19653 -0.14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6" y="-7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48148E-6 L -0.19445 -0.142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22" y="-71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44444E-6 L -0.40278 0.0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9" y="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39688 0.0134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44" y="67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-0.3691 -0.021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55" y="-10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36823 -0.02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129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49913 0.033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169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49028 0.0386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4" y="192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544E-7 -3.67446E-6 L 0.18743 0.0152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2" y="76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2475E-6 4.46863E-7 L 0.18535 0.0113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68" y="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5832E-6 -6.15456E-7 L -0.22878 0.0242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9" y="120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672E-6 -2.30377E-6 L -0.22666 0.0277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3" y="138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8455E-6 -3.80523E-6 L -0.20271 0.0381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35" y="189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0524E-6 -2.28314E-6 L -0.18882 0.0418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1" y="208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3258E-6 -4.28142E-6 L 0.46815 0.0164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99" y="81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228E-6 4.92482E-6 L 0.47084 0.0242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33" y="120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5041E-6 3.08653E-6 L 0.43673 -0.043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36" y="-219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4114E-6 2.36927E-6 L 0.43829 -0.0485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6" y="-242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96296E-6 L -0.55069 0.010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35" y="53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-0.5474 0.008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78" y="44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43E-7 -4.94683E-6 L -0.6806 -0.0233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9" y="-11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8348E-6 4.47527E-6 L -0.67748 -0.0265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83" y="-134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2042E-6 -4.80074E-6 L 0.53491 0.015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45" y="76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0597E-6 1.12141E-6 L 0.53716 0.0083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50" y="41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0611E-6 3.31484E-6 L 0.27377 0.0101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8" y="50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0916E-6 2.73694E-6 L 0.27568 0.00693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75" y="34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7 L 0.35139 0.1780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69" y="888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81481E-6 L 0.3533 0.1777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888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44444E-6 L 0.27517 0.062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312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85185E-6 L 0.27362 0.0636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81" y="317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6108E-6 1.62888E-6 L 0.60041 -0.1429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12" y="-714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833E-6 -3.26238E-6 L 0.60233 -0.1314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16" y="-65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22" grpId="0"/>
      <p:bldP spid="24" grpId="0"/>
      <p:bldP spid="30" grpId="0"/>
      <p:bldP spid="32" grpId="0"/>
      <p:bldP spid="34" grpId="0"/>
      <p:bldP spid="38" grpId="0"/>
      <p:bldP spid="46" grpId="0"/>
      <p:bldP spid="52" grpId="0"/>
      <p:bldP spid="54" grpId="0"/>
      <p:bldP spid="56" grpId="0"/>
      <p:bldP spid="58" grpId="0"/>
      <p:bldP spid="60" grpId="0"/>
      <p:bldP spid="66" grpId="0"/>
      <p:bldP spid="70" grpId="0" animBg="1"/>
      <p:bldP spid="71" grpId="0" animBg="1"/>
      <p:bldP spid="7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Screen Shot 2015-04-27 at 6.22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1449" y="2982255"/>
            <a:ext cx="6574692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Do the reads in each bin cover the same size of genomic region?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7322" y="3546160"/>
            <a:ext cx="6574692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6 reads with coverage of 3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136" y="4512196"/>
            <a:ext cx="6574692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2 reads with coverage of 2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822" y="4026810"/>
            <a:ext cx="413499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173" y="209925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3849" y="478600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28" y="1055487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7620" y="7089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9297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9811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48435" y="1566393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2073" y="8613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15422" y="690070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869875" y="3217699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2688" y="1255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21100" y="1599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41912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55761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40549" y="1842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183205" y="2033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271773" y="2212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21100" y="2364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40549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08525" y="25156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05088" y="1407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273500" y="1751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494312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08161" y="1835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292949" y="1995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35605" y="2185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24173" y="23651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273500" y="2516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292949" y="27749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60925" y="26680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57488" y="1560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25900" y="1904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46712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45349" y="2147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488005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576573" y="25175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25900" y="2668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4534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13325" y="2820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60125" y="9723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12525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28537" y="1316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775426" y="117538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063198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52657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89064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6402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172324" y="11727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47986" y="2339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16932" y="17874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09888" y="1712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578300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799112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299586" y="21011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380019" y="14538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40405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28973" y="26699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578300" y="2821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40223" y="29636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765725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168362" y="1750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02633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51512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50149" y="24523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792805" y="26428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881373" y="28223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30700" y="29737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5191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18125" y="31252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24300" y="186059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5967088" y="2169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164489" y="28952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775923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51914" y="1835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45205" y="27952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896045" y="19220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672290" y="252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51914" y="22325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885992" y="28531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266105" y="21643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44841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070525" y="155879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60561" y="1988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5996513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662288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864604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05199" y="19706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878640" y="24291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663140" y="23788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06492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467562" y="1124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08381" y="18042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15598" y="15527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28069" y="13343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365062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16568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5980937" y="2233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579152" y="22344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58203" y="1622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49050" y="23723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5965361" y="2293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46616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41138" y="1904774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39098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52657" y="23205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399973" y="3013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04314" y="19875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29175" y="1898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60853" y="155263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270161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04024" y="22664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6980033" y="15314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10664" y="23395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197086" y="24904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182117" y="240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182117" y="25601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890056" y="27214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17325" y="14295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588302" y="1581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54149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882642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32580" y="15709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45205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55981" y="21722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51181" y="1378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36048" y="1683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38137" y="171507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266105" y="257834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39781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56714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29022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691745" y="2245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35974" y="28663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56714" y="21399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592149" y="1531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365062" y="19563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07450" y="237185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14688" y="2017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53311" y="16589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14592" y="25328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14666" y="30239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876793" y="20616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02549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567949" y="214590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22080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21211" y="29118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54275" y="2056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098129" y="280012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06068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36410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285737" y="25382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52060" y="25931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7972000" y="23195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35500" y="25139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31997" y="294964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271888" y="24746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41138" y="2140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03878" y="2795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09114" y="22923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07450" y="1411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55110" y="19310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24690" y="22471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12057" y="26225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399973" y="27160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472429" y="277454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54949" y="27571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663140" y="2097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06068" y="245672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03950" y="17180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098129" y="23868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37464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12413" y="1400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07757" y="2902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38137" y="26906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36048" y="23380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07731" y="26722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7969289" y="29273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15985" y="27282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7969980" y="26641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097420" y="283715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34462" y="26047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399973" y="2812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61514" y="24447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12525" y="1442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07864" y="15270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08712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08408" y="29728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07349" y="29095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13163" y="1785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384084" y="22488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38092" y="252442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191941" y="16402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36645" y="228969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590537" y="28430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56104" y="16262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23965" y="12771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40300" y="28187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60093" y="21825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299586" y="16459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667682" y="2225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576688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6964882" y="3217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20590" y="2690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17761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56312" y="27794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270161" y="2597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19488" y="23222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267193" y="21784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187900" y="266638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687866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13393" y="24677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897064" y="28816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674525" y="18867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590537" y="207850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11349" y="234398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25198" y="21623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09986" y="23217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52642" y="251217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37324" y="24075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088336" y="2916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084374" y="1865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24288" y="26270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53234" y="26776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35973" y="27466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40405" y="25555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072670" y="221443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45938" y="2445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51986" y="21209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23086" y="293186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13914" y="259719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/>
          <p:cNvCxnSpPr/>
          <p:nvPr/>
        </p:nvCxnSpPr>
        <p:spPr>
          <a:xfrm>
            <a:off x="7691745" y="2774985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5907848" y="248409"/>
            <a:ext cx="2150184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K-</a:t>
            </a:r>
            <a:r>
              <a:rPr lang="en-US" dirty="0" err="1" smtClean="0">
                <a:solidFill>
                  <a:srgbClr val="FFFFFF"/>
                </a:solidFill>
              </a:rPr>
              <a:t>mers</a:t>
            </a:r>
            <a:r>
              <a:rPr lang="en-US" dirty="0" smtClean="0">
                <a:solidFill>
                  <a:srgbClr val="FFFFFF"/>
                </a:solidFill>
              </a:rPr>
              <a:t>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45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H="1">
            <a:off x="8092968" y="1603665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757403" y="427269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chemeClr val="bg1"/>
                </a:solidFill>
              </a:rPr>
              <a:t>Trick 3pre: </a:t>
            </a:r>
            <a:r>
              <a:rPr lang="en-US" sz="2400" i="1" dirty="0">
                <a:solidFill>
                  <a:schemeClr val="bg1"/>
                </a:solidFill>
              </a:rPr>
              <a:t>If a read has </a:t>
            </a:r>
            <a:r>
              <a:rPr lang="en-US" sz="2400" i="1" dirty="0" smtClean="0">
                <a:solidFill>
                  <a:schemeClr val="bg1"/>
                </a:solidFill>
              </a:rPr>
              <a:t>a coverage </a:t>
            </a:r>
            <a:r>
              <a:rPr lang="en-US" sz="2400" i="1" dirty="0">
                <a:solidFill>
                  <a:schemeClr val="bg1"/>
                </a:solidFill>
              </a:rPr>
              <a:t>as C, there </a:t>
            </a:r>
            <a:r>
              <a:rPr lang="en-US" sz="2400" i="1" dirty="0" smtClean="0">
                <a:solidFill>
                  <a:schemeClr val="bg1"/>
                </a:solidFill>
              </a:rPr>
              <a:t>will </a:t>
            </a:r>
            <a:r>
              <a:rPr lang="en-US" sz="2400" i="1" dirty="0">
                <a:solidFill>
                  <a:schemeClr val="bg1"/>
                </a:solidFill>
              </a:rPr>
              <a:t>be </a:t>
            </a:r>
            <a:r>
              <a:rPr lang="en-US" sz="2400" b="1" i="1" dirty="0" smtClean="0">
                <a:solidFill>
                  <a:srgbClr val="FF75B9"/>
                </a:solidFill>
              </a:rPr>
              <a:t>approximately</a:t>
            </a:r>
            <a:r>
              <a:rPr lang="en-US" sz="2400" i="1" dirty="0" smtClean="0">
                <a:solidFill>
                  <a:srgbClr val="FF75B9"/>
                </a:solidFill>
              </a:rPr>
              <a:t> </a:t>
            </a:r>
            <a:r>
              <a:rPr lang="en-US" sz="2400" i="1" dirty="0" smtClean="0">
                <a:solidFill>
                  <a:schemeClr val="bg1"/>
                </a:solidFill>
              </a:rPr>
              <a:t>other </a:t>
            </a:r>
            <a:r>
              <a:rPr lang="en-US" sz="2400" i="1" dirty="0">
                <a:solidFill>
                  <a:schemeClr val="bg1"/>
                </a:solidFill>
              </a:rPr>
              <a:t>C-1 reads with the same coverage (covering the same </a:t>
            </a:r>
            <a:r>
              <a:rPr lang="en-US" sz="2400" i="1" dirty="0" smtClean="0">
                <a:solidFill>
                  <a:schemeClr val="bg1"/>
                </a:solidFill>
              </a:rPr>
              <a:t>DNA region).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5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46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605965" y="475591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 smtClean="0">
                <a:solidFill>
                  <a:schemeClr val="bg1"/>
                </a:solidFill>
              </a:rPr>
              <a:t>3: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58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47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605965" y="475591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 smtClean="0">
                <a:solidFill>
                  <a:schemeClr val="bg1"/>
                </a:solidFill>
              </a:rPr>
              <a:t>3: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41167" y="1368953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3208" y="1224689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26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48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Rectangle 307"/>
          <p:cNvSpPr/>
          <p:nvPr/>
        </p:nvSpPr>
        <p:spPr>
          <a:xfrm>
            <a:off x="1605965" y="475591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 smtClean="0">
                <a:solidFill>
                  <a:schemeClr val="bg1"/>
                </a:solidFill>
              </a:rPr>
              <a:t>3: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1167" y="1368953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633208" y="1224689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90743"/>
              </p:ext>
            </p:extLst>
          </p:nvPr>
        </p:nvGraphicFramePr>
        <p:xfrm>
          <a:off x="4901288" y="2023841"/>
          <a:ext cx="4096573" cy="150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Equation" r:id="rId3" imgW="1104900" imgH="406400" progId="Equation.3">
                  <p:embed/>
                </p:oleObj>
              </mc:Choice>
              <mc:Fallback>
                <p:oleObj name="Equation" r:id="rId3" imgW="1104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1288" y="2023841"/>
                        <a:ext cx="4096573" cy="1505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Rectangle 224"/>
          <p:cNvSpPr/>
          <p:nvPr/>
        </p:nvSpPr>
        <p:spPr>
          <a:xfrm>
            <a:off x="4901288" y="204382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09937" y="2037791"/>
            <a:ext cx="451297" cy="851393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21714" y="204382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257694" y="2037791"/>
            <a:ext cx="451297" cy="851393"/>
          </a:xfrm>
          <a:prstGeom prst="rect">
            <a:avLst/>
          </a:prstGeom>
          <a:solidFill>
            <a:srgbClr val="1F497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992363" y="203779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40226" y="2045410"/>
            <a:ext cx="451297" cy="851393"/>
          </a:xfrm>
          <a:prstGeom prst="rect">
            <a:avLst/>
          </a:prstGeom>
          <a:solidFill>
            <a:srgbClr val="1F497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20888" y="883308"/>
            <a:ext cx="1877473" cy="646331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Size of covered DNA region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547" y="661669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292099" y="10891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785" y="126865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7785" y="15709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8785" y="10649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08643" y="8987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35249" y="302958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16329" y="1453889"/>
            <a:ext cx="762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03729" y="979489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78329" y="13786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7325" y="304550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2971" y="147297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02971" y="203325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6388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61043" y="1051118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47787" y="16834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5529" y="203779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2043" y="153103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86" y="2895214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386" y="1268211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7329" y="22127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1817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26786" y="1816672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27529" y="1113746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4329" y="170157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27643" y="278544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18129" y="2795323"/>
            <a:ext cx="76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07074" y="236416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80444" y="2120900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71587" y="2407557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5843" y="2622585"/>
            <a:ext cx="76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8129" y="22127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09787" y="1904774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02918" y="2364167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99129" y="2622585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02918" y="2043821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41167" y="2515636"/>
            <a:ext cx="762000" cy="0"/>
          </a:xfrm>
          <a:prstGeom prst="line">
            <a:avLst/>
          </a:prstGeom>
          <a:ln>
            <a:solidFill>
              <a:srgbClr val="1F49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02971" y="3197907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8" name="TextBox 317"/>
          <p:cNvSpPr txBox="1"/>
          <p:nvPr/>
        </p:nvSpPr>
        <p:spPr>
          <a:xfrm>
            <a:off x="1163694" y="198257"/>
            <a:ext cx="187747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Reads – sample 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8" name="Slide Number Placeholder 2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49</a:t>
            </a:fld>
            <a:endParaRPr lang="en-US"/>
          </a:p>
        </p:txBody>
      </p:sp>
      <p:cxnSp>
        <p:nvCxnSpPr>
          <p:cNvPr id="321" name="Straight Connector 320"/>
          <p:cNvCxnSpPr/>
          <p:nvPr/>
        </p:nvCxnSpPr>
        <p:spPr>
          <a:xfrm flipH="1">
            <a:off x="3481734" y="1491429"/>
            <a:ext cx="5161" cy="1966476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041167" y="1368953"/>
            <a:ext cx="1469122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 ~= 7, C ~= 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633208" y="1224689"/>
            <a:ext cx="17031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 ~= 30, C ~= 10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224" name="Object 2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3832764"/>
              </p:ext>
            </p:extLst>
          </p:nvPr>
        </p:nvGraphicFramePr>
        <p:xfrm>
          <a:off x="4901288" y="2023841"/>
          <a:ext cx="4096573" cy="1505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3" imgW="1104900" imgH="406400" progId="Equation.3">
                  <p:embed/>
                </p:oleObj>
              </mc:Choice>
              <mc:Fallback>
                <p:oleObj name="Equation" r:id="rId3" imgW="11049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01288" y="2023841"/>
                        <a:ext cx="4096573" cy="1505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" name="Rectangle 224"/>
          <p:cNvSpPr/>
          <p:nvPr/>
        </p:nvSpPr>
        <p:spPr>
          <a:xfrm>
            <a:off x="4901288" y="204382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09937" y="2037791"/>
            <a:ext cx="451297" cy="851393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521714" y="204382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257694" y="2037791"/>
            <a:ext cx="451297" cy="851393"/>
          </a:xfrm>
          <a:prstGeom prst="rect">
            <a:avLst/>
          </a:prstGeom>
          <a:solidFill>
            <a:srgbClr val="1F497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992363" y="2037791"/>
            <a:ext cx="451297" cy="851393"/>
          </a:xfrm>
          <a:prstGeom prst="rect">
            <a:avLst/>
          </a:prstGeom>
          <a:solidFill>
            <a:srgbClr val="C0504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640226" y="2045410"/>
            <a:ext cx="451297" cy="851393"/>
          </a:xfrm>
          <a:prstGeom prst="rect">
            <a:avLst/>
          </a:prstGeom>
          <a:solidFill>
            <a:srgbClr val="1F497D">
              <a:alpha val="54000"/>
            </a:srgbClr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320888" y="883308"/>
            <a:ext cx="1877473" cy="646331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Size of covered DNA region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3118129" y="3196178"/>
            <a:ext cx="870072" cy="1729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065843" y="3197907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119571" y="3194449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50839" y="3192187"/>
            <a:ext cx="870072" cy="1729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97785" y="3755037"/>
            <a:ext cx="7373074" cy="954107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Unit of estimated size:  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IGS  </a:t>
            </a:r>
            <a:r>
              <a:rPr lang="en-US" sz="2800" dirty="0">
                <a:solidFill>
                  <a:srgbClr val="FFFFFF"/>
                </a:solidFill>
              </a:rPr>
              <a:t>- IGS(informative genomic segment) 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605965" y="4755914"/>
            <a:ext cx="5289213" cy="1569660"/>
          </a:xfrm>
          <a:prstGeom prst="rect">
            <a:avLst/>
          </a:prstGeom>
          <a:solidFill>
            <a:srgbClr val="1F497D"/>
          </a:solidFill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Trick </a:t>
            </a:r>
            <a:r>
              <a:rPr lang="en-US" sz="2400" i="1" dirty="0" smtClean="0">
                <a:solidFill>
                  <a:schemeClr val="bg1"/>
                </a:solidFill>
              </a:rPr>
              <a:t>3: We</a:t>
            </a:r>
            <a:r>
              <a:rPr lang="en-US" sz="2400" b="1" i="1" dirty="0" smtClean="0">
                <a:solidFill>
                  <a:schemeClr val="bg1"/>
                </a:solidFill>
              </a:rPr>
              <a:t> </a:t>
            </a:r>
            <a:r>
              <a:rPr lang="en-US" sz="2400" i="1" dirty="0">
                <a:solidFill>
                  <a:schemeClr val="bg1"/>
                </a:solidFill>
              </a:rPr>
              <a:t>can estimate the size of covered genomic region by the number of </a:t>
            </a:r>
            <a:r>
              <a:rPr lang="en-US" sz="2400" i="1" dirty="0" smtClean="0">
                <a:solidFill>
                  <a:schemeClr val="bg1"/>
                </a:solidFill>
              </a:rPr>
              <a:t>reads(N) </a:t>
            </a:r>
            <a:r>
              <a:rPr lang="en-US" sz="2400" i="1" dirty="0">
                <a:solidFill>
                  <a:schemeClr val="bg1"/>
                </a:solidFill>
              </a:rPr>
              <a:t>and the corresponding </a:t>
            </a:r>
            <a:r>
              <a:rPr lang="en-US" sz="2400" i="1" dirty="0" smtClean="0">
                <a:solidFill>
                  <a:schemeClr val="bg1"/>
                </a:solidFill>
              </a:rPr>
              <a:t>coverage(C).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514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0182" y="1801335"/>
            <a:ext cx="4868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b="1" i="1" dirty="0" err="1" smtClean="0">
                <a:solidFill>
                  <a:srgbClr val="FF0000"/>
                </a:solidFill>
              </a:rPr>
              <a:t>collective</a:t>
            </a:r>
            <a:r>
              <a:rPr lang="da-DK" b="1" i="1" dirty="0" smtClean="0">
                <a:solidFill>
                  <a:srgbClr val="FF0000"/>
                </a:solidFill>
              </a:rPr>
              <a:t> </a:t>
            </a:r>
            <a:r>
              <a:rPr lang="da-DK" b="1" i="1" dirty="0" err="1" smtClean="0">
                <a:solidFill>
                  <a:srgbClr val="FF0000"/>
                </a:solidFill>
              </a:rPr>
              <a:t>genomes</a:t>
            </a:r>
            <a:r>
              <a:rPr lang="da-DK" b="1" i="1" dirty="0" smtClean="0">
                <a:solidFill>
                  <a:srgbClr val="FF0000"/>
                </a:solidFill>
              </a:rPr>
              <a:t> </a:t>
            </a:r>
            <a:r>
              <a:rPr lang="da-DK" i="1" dirty="0" smtClean="0"/>
              <a:t>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1559" y="35891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</a:t>
            </a:r>
            <a:r>
              <a:rPr lang="en-US" dirty="0" smtClean="0">
                <a:latin typeface="Arial" charset="0"/>
                <a:cs typeface="Arial Unicode MS" charset="0"/>
              </a:rPr>
              <a:t>ost </a:t>
            </a:r>
            <a:r>
              <a:rPr lang="en-US" dirty="0">
                <a:latin typeface="Arial" charset="0"/>
                <a:cs typeface="Arial Unicode MS" charset="0"/>
              </a:rPr>
              <a:t>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traditional way.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3520" y="4657662"/>
            <a:ext cx="7118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/>
              <a:t>10 million viruses, one million bacteria in a </a:t>
            </a:r>
            <a:r>
              <a:rPr lang="en-US" dirty="0" smtClean="0"/>
              <a:t>drop</a:t>
            </a:r>
            <a:r>
              <a:rPr lang="en-US" dirty="0"/>
              <a:t> </a:t>
            </a:r>
            <a:r>
              <a:rPr lang="en-US" dirty="0" smtClean="0"/>
              <a:t>of seawater.</a:t>
            </a:r>
            <a:endParaRPr lang="en-US" dirty="0"/>
          </a:p>
          <a:p>
            <a:pPr marL="0" lvl="1"/>
            <a:r>
              <a:rPr lang="en-US" dirty="0" smtClean="0"/>
              <a:t>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</a:t>
            </a:fld>
            <a:endParaRPr lang="en-US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8571"/>
      </p:ext>
    </p:extLst>
  </p:cSld>
  <p:clrMapOvr>
    <a:masterClrMapping/>
  </p:clrMapOvr>
  <p:transition xmlns:p14="http://schemas.microsoft.com/office/powerpoint/2010/main" spd="med" advTm="51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 descr="Screen Shot 2015-04-27 at 6.22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58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1449" y="2982255"/>
            <a:ext cx="6574692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Do the reads in each bin cover the same size of genomic region?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7322" y="3546160"/>
            <a:ext cx="6574692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6 reads with coverage of 3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2136" y="4512196"/>
            <a:ext cx="6574692" cy="369332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2 reads with coverage of 2 in the sample where they are from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6822" y="4026810"/>
            <a:ext cx="4134993" cy="369332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4173" y="209925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3849" y="478600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2228" y="1055487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07620" y="7089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9297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9811" y="1760574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948435" y="1566393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12073" y="861306"/>
            <a:ext cx="327276" cy="388362"/>
          </a:xfrm>
          <a:prstGeom prst="rect">
            <a:avLst/>
          </a:prstGeom>
          <a:solidFill>
            <a:schemeClr val="accent2">
              <a:alpha val="2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creen Shot 2015-04-27 at 6.3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7" y="5024732"/>
            <a:ext cx="7706219" cy="18332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472" y="6352143"/>
            <a:ext cx="187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6/3 = 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86164" y="6325332"/>
            <a:ext cx="1878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/2 = 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74970" y="6325332"/>
            <a:ext cx="120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2/2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3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86332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24010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566268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03946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83177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20855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58326" y="949426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6004" y="487761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553441" y="495445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91119" y="3378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553441" y="140608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591119" y="94442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821721" y="718593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59399" y="256928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292535" y="1308938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330213" y="847273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4843" y="726277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362521" y="264612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821721" y="1314940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859399" y="853275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7554241" y="138461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566830" y="79909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554241" y="827174"/>
            <a:ext cx="935733" cy="0"/>
          </a:xfrm>
          <a:prstGeom prst="line">
            <a:avLst/>
          </a:prstGeom>
          <a:ln w="76200" cmpd="sng">
            <a:solidFill>
              <a:schemeClr val="accent6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66830" y="241650"/>
            <a:ext cx="8224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14338" y="325099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016" y="278933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556358" y="494927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594036" y="44876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9BBB59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622280" y="3250819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659958" y="278915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584602" y="27889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22280" y="23273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42582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0260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14338" y="494424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52016" y="448258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546924" y="5457822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84602" y="499615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chemeClr val="accent3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431259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350268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5805524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843202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4312590" y="6037924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350268" y="5576259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5868670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84640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843202" y="5121151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986844" y="4659486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324512" y="5101488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24185" y="4639823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</a:t>
            </a:r>
            <a:r>
              <a:rPr lang="en-US" sz="2400" b="1" dirty="0" smtClean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r>
              <a:rPr lang="en-US" sz="2400" b="1" dirty="0">
                <a:ln w="1905"/>
                <a:solidFill>
                  <a:srgbClr val="9BBB5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7554241" y="301998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591919" y="255832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7592157" y="3481472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629835" y="3019807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7529152" y="2544743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566830" y="2083078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604746" y="3960117"/>
            <a:ext cx="935733" cy="0"/>
          </a:xfrm>
          <a:prstGeom prst="line">
            <a:avLst/>
          </a:prstGeom>
          <a:ln w="76200" cmpd="sng">
            <a:solidFill>
              <a:schemeClr val="accent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642424" y="3498452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7667751" y="6082740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705429" y="5621075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7649435" y="5495889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687113" y="5034224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7629835" y="5007346"/>
            <a:ext cx="935733" cy="0"/>
          </a:xfrm>
          <a:prstGeom prst="line">
            <a:avLst/>
          </a:prstGeom>
          <a:ln w="76200" cmpd="sng">
            <a:solidFill>
              <a:schemeClr val="accent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667513" y="4545681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sz="2400" b="1" dirty="0" smtClean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:4:</a:t>
            </a:r>
            <a:r>
              <a:rPr lang="en-US" sz="2400" b="1" dirty="0">
                <a:ln w="1905"/>
                <a:solidFill>
                  <a:schemeClr val="accent3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514338" y="2775575"/>
            <a:ext cx="935733" cy="0"/>
          </a:xfrm>
          <a:prstGeom prst="line">
            <a:avLst/>
          </a:prstGeom>
          <a:ln w="76200" cmpd="sng">
            <a:solidFill>
              <a:srgbClr val="C0504D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016" y="2313910"/>
            <a:ext cx="822461" cy="46166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905"/>
                <a:solidFill>
                  <a:srgbClr val="C0504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3:2:2</a:t>
            </a:r>
            <a:endParaRPr lang="en-US" sz="2400" b="1" dirty="0">
              <a:ln w="1905"/>
              <a:solidFill>
                <a:srgbClr val="C0504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09176" y="1613646"/>
            <a:ext cx="8695765" cy="3436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233721" y="4143960"/>
            <a:ext cx="8695765" cy="34364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209176" y="6281269"/>
            <a:ext cx="8695765" cy="34364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430082" y="1741540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1538024" y="1741540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266012" y="1736161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5868670" y="1736161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/>
          <p:cNvSpPr/>
          <p:nvPr/>
        </p:nvSpPr>
        <p:spPr>
          <a:xfrm>
            <a:off x="7545579" y="1741540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404657" y="4226316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512599" y="4226316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520154" y="4226316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433154" y="6369709"/>
            <a:ext cx="1019989" cy="132682"/>
          </a:xfrm>
          <a:prstGeom prst="roundRect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541096" y="6369709"/>
            <a:ext cx="1019989" cy="132682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4269084" y="6364330"/>
            <a:ext cx="1019989" cy="1326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871742" y="6364330"/>
            <a:ext cx="1019989" cy="132682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7548651" y="6369709"/>
            <a:ext cx="1019989" cy="132682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953924"/>
              </p:ext>
            </p:extLst>
          </p:nvPr>
        </p:nvGraphicFramePr>
        <p:xfrm>
          <a:off x="2979612" y="2164438"/>
          <a:ext cx="414215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39"/>
                <a:gridCol w="1035539"/>
                <a:gridCol w="1035539"/>
                <a:gridCol w="1035539"/>
              </a:tblGrid>
              <a:tr h="29928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SampleA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SampleB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SampleC</a:t>
                      </a:r>
                      <a:endParaRPr lang="en-US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IGS1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IGS2</a:t>
                      </a:r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IGS3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IGS4</a:t>
                      </a:r>
                      <a:endParaRPr lang="en-US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2992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IGS5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44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7"/>
    </mc:Choice>
    <mc:Fallback xmlns="">
      <p:transition xmlns:p14="http://schemas.microsoft.com/office/powerpoint/2010/main" spd="slow" advTm="220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9115" y="4890611"/>
            <a:ext cx="7215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Assembly? </a:t>
            </a:r>
            <a:r>
              <a:rPr lang="en-US" dirty="0" smtClean="0"/>
              <a:t>- difficult  (</a:t>
            </a:r>
            <a:r>
              <a:rPr lang="en-US" dirty="0" err="1" smtClean="0"/>
              <a:t>eg</a:t>
            </a:r>
            <a:r>
              <a:rPr lang="en-US" dirty="0" smtClean="0"/>
              <a:t>. Only small portions of reads can be assembled)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Binning?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may need reference genomes, computationally expensive)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Mapping? </a:t>
            </a:r>
            <a:r>
              <a:rPr lang="en-US" dirty="0" smtClean="0"/>
              <a:t>– difficult (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/>
              <a:t>a</a:t>
            </a:r>
            <a:r>
              <a:rPr lang="en-US" dirty="0" smtClean="0"/>
              <a:t>ccuracy, computationally expensive)</a:t>
            </a:r>
          </a:p>
          <a:p>
            <a:pPr marL="2857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4 </a:t>
            </a:r>
            <a:r>
              <a:rPr lang="en-US" b="1" dirty="0" err="1">
                <a:solidFill>
                  <a:srgbClr val="FF0000"/>
                </a:solidFill>
              </a:rPr>
              <a:t>petabase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pairs</a:t>
            </a:r>
            <a:r>
              <a:rPr lang="en-US" b="1" dirty="0"/>
              <a:t> </a:t>
            </a:r>
            <a:r>
              <a:rPr lang="en-US" dirty="0"/>
              <a:t>of </a:t>
            </a:r>
            <a:r>
              <a:rPr lang="en-US" dirty="0" smtClean="0"/>
              <a:t>DNA in </a:t>
            </a:r>
            <a:r>
              <a:rPr lang="en-US" dirty="0"/>
              <a:t>a gram of </a:t>
            </a:r>
            <a:r>
              <a:rPr lang="en-US" dirty="0" smtClean="0"/>
              <a:t>soil(</a:t>
            </a:r>
            <a:r>
              <a:rPr lang="en-US" dirty="0"/>
              <a:t>Jack A. Gilbert,2013)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kstboks 61"/>
          <p:cNvSpPr txBox="1"/>
          <p:nvPr/>
        </p:nvSpPr>
        <p:spPr>
          <a:xfrm>
            <a:off x="3369372" y="404982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Species-by-sample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Action Button: Help 127"/>
          <p:cNvSpPr/>
          <p:nvPr/>
        </p:nvSpPr>
        <p:spPr>
          <a:xfrm>
            <a:off x="6712643" y="2844293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" name="Picture 3" descr="Screen Shot 2014-11-14 at 10.54.28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2" y="3130951"/>
            <a:ext cx="5892800" cy="2006600"/>
          </a:xfrm>
          <a:prstGeom prst="rect">
            <a:avLst/>
          </a:prstGeom>
        </p:spPr>
      </p:pic>
      <p:pic>
        <p:nvPicPr>
          <p:cNvPr id="3" name="Picture 2" descr="Screen Shot 2014-11-14 at 10.54.33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22" y="3732014"/>
            <a:ext cx="5842000" cy="2032000"/>
          </a:xfrm>
          <a:prstGeom prst="rect">
            <a:avLst/>
          </a:prstGeom>
        </p:spPr>
      </p:pic>
      <p:pic>
        <p:nvPicPr>
          <p:cNvPr id="102" name="Picture 101" descr="Screen Shot 2014-11-14 at 12.49.2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6" y="4090381"/>
            <a:ext cx="5296655" cy="209434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35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97"/>
    </mc:Choice>
    <mc:Fallback xmlns="">
      <p:transition xmlns:p14="http://schemas.microsoft.com/office/powerpoint/2010/main" advTm="69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2565" y="1424044"/>
            <a:ext cx="4298363" cy="277157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30117" y="185152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54803" y="203103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35803" y="233332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6803" y="182728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46661" y="166109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73267" y="379195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454347" y="221626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41747" y="1741863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16347" y="214100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45343" y="380788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989" y="223534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0989" y="279563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44406" y="2030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99061" y="1813492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85805" y="244580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03547" y="280016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80061" y="229340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9404" y="365758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31404" y="203058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5347" y="297514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99835" y="338495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64804" y="257904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165547" y="187612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2347" y="246394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265661" y="354782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156147" y="3557697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45092" y="312654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18462" y="2883274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09605" y="316993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03861" y="338495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56147" y="297514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47805" y="2667148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40936" y="3126541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537147" y="3384959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440936" y="2806195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079185" y="3278010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989" y="3960281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4753440" y="1452444"/>
            <a:ext cx="4298363" cy="274317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4907893" y="3980073"/>
            <a:ext cx="4058158" cy="0"/>
          </a:xfrm>
          <a:prstGeom prst="line">
            <a:avLst/>
          </a:prstGeom>
          <a:ln w="76200" cmpd="sng">
            <a:solidFill>
              <a:schemeClr val="accent6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90706" y="2017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159118" y="23619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379930" y="2627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393779" y="2445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178567" y="26051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5221223" y="2795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309791" y="29751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159118" y="31265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178567" y="33849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5346543" y="32780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5243106" y="2170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5311518" y="2514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532330" y="2779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5546179" y="25982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330967" y="27575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5373623" y="2948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462191" y="31275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311518" y="32789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5330967" y="35373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5498943" y="34304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5395506" y="2322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463918" y="26667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5684730" y="2932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5483367" y="29099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5526023" y="3100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614591" y="32799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463918" y="34313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483367" y="3689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651343" y="35828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98143" y="17347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50543" y="18871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5866555" y="20788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813444" y="193775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101216" y="21627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7290675" y="2475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928660" y="25125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102039" y="24213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6210342" y="19351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5886004" y="31018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6954950" y="25498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5547906" y="2475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5616318" y="28191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5837130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6337604" y="28634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6418037" y="221626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5678423" y="3252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5766991" y="34323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5616318" y="35837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5978241" y="372605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5803743" y="37352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6206380" y="25125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40651" y="228944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5989530" y="3237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5788167" y="32147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5830823" y="34052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5919391" y="35847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5768718" y="37361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6389932" y="3644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5956143" y="38876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H="1">
            <a:off x="6462318" y="262296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6005106" y="2932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202507" y="365758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6813941" y="35625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6389932" y="25975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>
            <a:off x="5983223" y="35576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6934063" y="268439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6710308" y="3290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H="1">
            <a:off x="6389932" y="299493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7924010" y="361557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H="1">
            <a:off x="8304123" y="292669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6582859" y="21919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>
            <a:off x="6108543" y="232116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H="1">
            <a:off x="5698579" y="27506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H="1">
            <a:off x="6034531" y="2293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5700306" y="2627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6902622" y="32867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7043217" y="27330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>
            <a:off x="6916658" y="31915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7701158" y="314118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>
            <a:off x="6102943" y="20395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>
            <a:off x="6505580" y="18871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H="1">
            <a:off x="5846399" y="25665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H="1">
            <a:off x="6253616" y="23151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H="1">
            <a:off x="6766087" y="209675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H="1">
            <a:off x="7403080" y="2293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7154586" y="28832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H="1">
            <a:off x="6018955" y="29958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H="1">
            <a:off x="7617170" y="29968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>
            <a:off x="6496221" y="238473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>
            <a:off x="7487068" y="31346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H="1">
            <a:off x="6003379" y="3055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7084634" y="2779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H="1">
            <a:off x="6679156" y="2667148"/>
            <a:ext cx="228354" cy="298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7077116" y="240836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290675" y="30829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H="1">
            <a:off x="7437991" y="377601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>
            <a:off x="6542332" y="27499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>
            <a:off x="6167193" y="26605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>
            <a:off x="6498871" y="231501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6308179" y="33671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H="1">
            <a:off x="7842042" y="30288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>
            <a:off x="7018051" y="229382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>
            <a:off x="6748682" y="310197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>
            <a:off x="7235104" y="32528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8220135" y="31671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 flipH="1">
            <a:off x="8220135" y="33225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7928074" y="348377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>
            <a:off x="6255343" y="21919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626320" y="2344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H="1">
            <a:off x="6392167" y="26491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H="1">
            <a:off x="6920660" y="228944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H="1">
            <a:off x="7070598" y="233332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H="1">
            <a:off x="5983223" y="240836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H="1">
            <a:off x="5693999" y="293463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H="1">
            <a:off x="5389199" y="21410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H="1">
            <a:off x="7674066" y="2445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H="1">
            <a:off x="6476155" y="247745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H="1">
            <a:off x="8304123" y="334071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>
            <a:off x="7477799" y="34784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 flipH="1">
            <a:off x="6694732" y="32301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H="1">
            <a:off x="6328245" y="33849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 flipH="1">
            <a:off x="7729763" y="300813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 flipH="1">
            <a:off x="6573992" y="362868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H="1">
            <a:off x="6694732" y="29023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5630167" y="22934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H="1">
            <a:off x="7403080" y="271876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 flipH="1">
            <a:off x="6645468" y="313423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H="1">
            <a:off x="5852706" y="2779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6491329" y="242133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7252610" y="329524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>
            <a:off x="6752684" y="378637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H="1">
            <a:off x="5914811" y="282403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/>
          <p:nvPr/>
        </p:nvCxnSpPr>
        <p:spPr>
          <a:xfrm flipH="1">
            <a:off x="5940567" y="33671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 flipH="1">
            <a:off x="7605967" y="290828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 flipH="1">
            <a:off x="7760098" y="29449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 flipH="1">
            <a:off x="6959229" y="367422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 flipH="1">
            <a:off x="5992293" y="28191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>
            <a:off x="8136147" y="356250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H="1">
            <a:off x="7844086" y="2940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 flipH="1">
            <a:off x="6474428" y="31492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 flipH="1">
            <a:off x="6323755" y="33006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 flipH="1">
            <a:off x="7590078" y="335552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H="1">
            <a:off x="8010018" y="308194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 flipH="1">
            <a:off x="6073518" y="32763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 flipH="1">
            <a:off x="7270015" y="371201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 flipH="1">
            <a:off x="6309906" y="32370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 flipH="1">
            <a:off x="6679156" y="29030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 flipH="1">
            <a:off x="6641896" y="355769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 flipH="1">
            <a:off x="6847132" y="30547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 flipH="1">
            <a:off x="6645468" y="21740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 flipH="1">
            <a:off x="6993128" y="26934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 flipH="1">
            <a:off x="6862708" y="30095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6850075" y="33849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 flipH="1">
            <a:off x="7437991" y="34784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 flipH="1">
            <a:off x="5510447" y="353691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 flipH="1">
            <a:off x="6092967" y="35195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 flipH="1">
            <a:off x="7701158" y="28603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H="1">
            <a:off x="7844086" y="321909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 flipH="1">
            <a:off x="6741968" y="248045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 flipH="1">
            <a:off x="8136147" y="31492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 flipH="1">
            <a:off x="741266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H="1">
            <a:off x="8450431" y="21627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 flipH="1">
            <a:off x="7645775" y="36650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 flipH="1">
            <a:off x="6476155" y="34530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7674066" y="31004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/>
          <p:cNvCxnSpPr/>
          <p:nvPr/>
        </p:nvCxnSpPr>
        <p:spPr>
          <a:xfrm flipH="1">
            <a:off x="7045749" y="343462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 flipH="1">
            <a:off x="8007307" y="368975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 flipH="1">
            <a:off x="7354003" y="349066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 flipH="1">
            <a:off x="8007998" y="342648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 flipH="1">
            <a:off x="7135438" y="359952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 flipH="1">
            <a:off x="6972480" y="33671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 flipH="1">
            <a:off x="7437991" y="357523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 flipH="1">
            <a:off x="6999532" y="32071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 flipH="1">
            <a:off x="5950543" y="220473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 flipH="1">
            <a:off x="6245882" y="228944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 flipH="1">
            <a:off x="6446730" y="3694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 flipH="1">
            <a:off x="7546426" y="373521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 flipH="1">
            <a:off x="6245367" y="36719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 flipH="1">
            <a:off x="6251181" y="25481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 flipH="1">
            <a:off x="7422102" y="30112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H="1">
            <a:off x="7676110" y="328679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 flipH="1">
            <a:off x="8229959" y="2402600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 flipH="1">
            <a:off x="7374663" y="305206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 flipH="1">
            <a:off x="6628555" y="36054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 flipH="1">
            <a:off x="5994122" y="238864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 flipH="1">
            <a:off x="8061983" y="20395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>
            <a:off x="6378318" y="35811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 flipH="1">
            <a:off x="6598111" y="29449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 flipH="1">
            <a:off x="6337604" y="240836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/>
          <p:nvPr/>
        </p:nvCxnSpPr>
        <p:spPr>
          <a:xfrm flipH="1">
            <a:off x="8705700" y="29877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/>
          <p:nvPr/>
        </p:nvCxnSpPr>
        <p:spPr>
          <a:xfrm flipH="1">
            <a:off x="6614706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/>
          <p:nvPr/>
        </p:nvCxnSpPr>
        <p:spPr>
          <a:xfrm flipH="1">
            <a:off x="7002900" y="398007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/>
          <p:cNvCxnSpPr/>
          <p:nvPr/>
        </p:nvCxnSpPr>
        <p:spPr>
          <a:xfrm flipH="1">
            <a:off x="8358608" y="3453293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/>
          <p:cNvCxnSpPr/>
          <p:nvPr/>
        </p:nvCxnSpPr>
        <p:spPr>
          <a:xfrm flipH="1">
            <a:off x="6155779" y="3207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/>
          <p:cNvCxnSpPr/>
          <p:nvPr/>
        </p:nvCxnSpPr>
        <p:spPr>
          <a:xfrm flipH="1">
            <a:off x="6294330" y="35418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/>
          <p:nvPr/>
        </p:nvCxnSpPr>
        <p:spPr>
          <a:xfrm flipH="1">
            <a:off x="6308179" y="33602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/>
          <p:nvPr/>
        </p:nvCxnSpPr>
        <p:spPr>
          <a:xfrm flipH="1">
            <a:off x="6157506" y="30846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/>
          <p:nvPr/>
        </p:nvCxnSpPr>
        <p:spPr>
          <a:xfrm flipH="1">
            <a:off x="5305211" y="294086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/>
          <p:cNvCxnSpPr/>
          <p:nvPr/>
        </p:nvCxnSpPr>
        <p:spPr>
          <a:xfrm flipH="1">
            <a:off x="6225918" y="342875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/>
          <p:cNvCxnSpPr/>
          <p:nvPr/>
        </p:nvCxnSpPr>
        <p:spPr>
          <a:xfrm flipH="1">
            <a:off x="6725884" y="32301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/>
          <p:cNvCxnSpPr/>
          <p:nvPr/>
        </p:nvCxnSpPr>
        <p:spPr>
          <a:xfrm flipH="1">
            <a:off x="6851411" y="323011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/>
          <p:nvPr/>
        </p:nvCxnSpPr>
        <p:spPr>
          <a:xfrm flipH="1">
            <a:off x="6935082" y="364403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/>
          <p:nvPr/>
        </p:nvCxnSpPr>
        <p:spPr>
          <a:xfrm flipH="1">
            <a:off x="6712543" y="26491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/>
          <p:nvPr/>
        </p:nvCxnSpPr>
        <p:spPr>
          <a:xfrm flipH="1">
            <a:off x="6628555" y="2840877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/>
          <p:cNvCxnSpPr/>
          <p:nvPr/>
        </p:nvCxnSpPr>
        <p:spPr>
          <a:xfrm flipH="1">
            <a:off x="6849367" y="310636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Connector 349"/>
          <p:cNvCxnSpPr/>
          <p:nvPr/>
        </p:nvCxnSpPr>
        <p:spPr>
          <a:xfrm flipH="1">
            <a:off x="6863216" y="292472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Connector 350"/>
          <p:cNvCxnSpPr/>
          <p:nvPr/>
        </p:nvCxnSpPr>
        <p:spPr>
          <a:xfrm flipH="1">
            <a:off x="6648004" y="308408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/>
          <p:nvPr/>
        </p:nvCxnSpPr>
        <p:spPr>
          <a:xfrm flipH="1">
            <a:off x="6690660" y="327455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 flipH="1">
            <a:off x="7275342" y="316993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 flipH="1">
            <a:off x="6126354" y="367924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/>
          <p:cNvCxnSpPr/>
          <p:nvPr/>
        </p:nvCxnSpPr>
        <p:spPr>
          <a:xfrm flipH="1">
            <a:off x="6122392" y="2627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/>
          <p:nvPr/>
        </p:nvCxnSpPr>
        <p:spPr>
          <a:xfrm flipH="1">
            <a:off x="6462306" y="33894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/>
          <p:nvPr/>
        </p:nvCxnSpPr>
        <p:spPr>
          <a:xfrm flipH="1">
            <a:off x="5691252" y="344002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 flipH="1">
            <a:off x="6973991" y="3509005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/>
          <p:cNvCxnSpPr/>
          <p:nvPr/>
        </p:nvCxnSpPr>
        <p:spPr>
          <a:xfrm flipH="1">
            <a:off x="5678423" y="3317879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/>
          <p:cNvCxnSpPr/>
          <p:nvPr/>
        </p:nvCxnSpPr>
        <p:spPr>
          <a:xfrm flipH="1">
            <a:off x="6110688" y="2976808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 flipH="1">
            <a:off x="6983956" y="3207806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/>
          <p:nvPr/>
        </p:nvCxnSpPr>
        <p:spPr>
          <a:xfrm flipH="1">
            <a:off x="6490004" y="2883274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 flipH="1">
            <a:off x="7161104" y="3694241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 flipH="1">
            <a:off x="7151932" y="3359572"/>
            <a:ext cx="16797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" name="TextBox 307"/>
          <p:cNvSpPr txBox="1"/>
          <p:nvPr/>
        </p:nvSpPr>
        <p:spPr>
          <a:xfrm>
            <a:off x="2888681" y="307881"/>
            <a:ext cx="5946588" cy="830997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IGS(informative genomic segment) can represent the novel information of a genome</a:t>
            </a:r>
          </a:p>
        </p:txBody>
      </p:sp>
      <p:sp>
        <p:nvSpPr>
          <p:cNvPr id="311" name="Rounded Rectangle 310"/>
          <p:cNvSpPr/>
          <p:nvPr/>
        </p:nvSpPr>
        <p:spPr>
          <a:xfrm>
            <a:off x="3156147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140930" y="5055835"/>
            <a:ext cx="89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more </a:t>
            </a:r>
            <a:r>
              <a:rPr lang="en-US" dirty="0" smtClean="0"/>
              <a:t>IGSs there </a:t>
            </a:r>
            <a:r>
              <a:rPr lang="en-US" dirty="0"/>
              <a:t>are in a sample, the higher diversity , higher richness </a:t>
            </a:r>
            <a:r>
              <a:rPr lang="en-US" dirty="0" smtClean="0"/>
              <a:t>the sample has.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more </a:t>
            </a:r>
            <a:r>
              <a:rPr lang="en-US" dirty="0" smtClean="0"/>
              <a:t>IGSs two </a:t>
            </a:r>
            <a:r>
              <a:rPr lang="en-US" dirty="0"/>
              <a:t>samples share, the </a:t>
            </a:r>
            <a:r>
              <a:rPr lang="en-US" dirty="0" smtClean="0"/>
              <a:t>more similar </a:t>
            </a:r>
            <a:r>
              <a:rPr lang="en-US" dirty="0"/>
              <a:t>the two samples are.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84835" y="4495902"/>
            <a:ext cx="3491684" cy="369332"/>
          </a:xfrm>
          <a:prstGeom prst="rect">
            <a:avLst/>
          </a:prstGeom>
          <a:solidFill>
            <a:srgbClr val="F7964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IGS (informative </a:t>
            </a:r>
            <a:r>
              <a:rPr lang="en-US" dirty="0">
                <a:solidFill>
                  <a:srgbClr val="FFFFFF"/>
                </a:solidFill>
              </a:rPr>
              <a:t>genomic segment) 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7" name="Slide Number Placeholder 2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53</a:t>
            </a:fld>
            <a:endParaRPr lang="en-US"/>
          </a:p>
        </p:txBody>
      </p:sp>
      <p:sp>
        <p:nvSpPr>
          <p:cNvPr id="319" name="Rounded Rectangle 318"/>
          <p:cNvSpPr/>
          <p:nvPr/>
        </p:nvSpPr>
        <p:spPr>
          <a:xfrm>
            <a:off x="2103861" y="4306033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ounded Rectangle 319"/>
          <p:cNvSpPr/>
          <p:nvPr/>
        </p:nvSpPr>
        <p:spPr>
          <a:xfrm>
            <a:off x="1125114" y="4307554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ounded Rectangle 320"/>
          <p:cNvSpPr/>
          <p:nvPr/>
        </p:nvSpPr>
        <p:spPr>
          <a:xfrm>
            <a:off x="147157" y="4305687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ounded Rectangle 321"/>
          <p:cNvSpPr/>
          <p:nvPr/>
        </p:nvSpPr>
        <p:spPr>
          <a:xfrm>
            <a:off x="795979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ounded Rectangle 322"/>
          <p:cNvSpPr/>
          <p:nvPr/>
        </p:nvSpPr>
        <p:spPr>
          <a:xfrm>
            <a:off x="6907510" y="4310101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ounded Rectangle 323"/>
          <p:cNvSpPr/>
          <p:nvPr/>
        </p:nvSpPr>
        <p:spPr>
          <a:xfrm>
            <a:off x="5928763" y="4311622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/>
          <p:cNvSpPr/>
          <p:nvPr/>
        </p:nvSpPr>
        <p:spPr>
          <a:xfrm>
            <a:off x="4950806" y="4309755"/>
            <a:ext cx="933043" cy="45719"/>
          </a:xfrm>
          <a:prstGeom prst="roundRect">
            <a:avLst/>
          </a:prstGeom>
          <a:solidFill>
            <a:schemeClr val="accent6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9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4" y="4316095"/>
            <a:ext cx="6213496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Testing IGS method on simulated data sets</a:t>
            </a:r>
          </a:p>
        </p:txBody>
      </p:sp>
    </p:spTree>
    <p:extLst>
      <p:ext uri="{BB962C8B-B14F-4D97-AF65-F5344CB8AC3E}">
        <p14:creationId xmlns:p14="http://schemas.microsoft.com/office/powerpoint/2010/main" val="3627693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264028" y="254001"/>
            <a:ext cx="5332895" cy="470242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Simulated data sets with different species composition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 descr="Screen Shot 2015-04-28 at 2.58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3" y="961006"/>
            <a:ext cx="7811866" cy="1892759"/>
          </a:xfrm>
          <a:prstGeom prst="rect">
            <a:avLst/>
          </a:prstGeom>
        </p:spPr>
      </p:pic>
      <p:pic>
        <p:nvPicPr>
          <p:cNvPr id="10" name="Picture 9" descr="Screen Shot 2015-04-28 at 2.58.5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86" y="3381030"/>
            <a:ext cx="8686800" cy="23292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7397" y="5801484"/>
            <a:ext cx="5332895" cy="470242"/>
          </a:xfrm>
          <a:prstGeom prst="rect">
            <a:avLst/>
          </a:prstGeom>
          <a:solidFill>
            <a:schemeClr val="tx2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Estimated genome size matches real size perfectly.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40238" y="2785778"/>
            <a:ext cx="369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 sequencing error is introduced in this simulated data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0048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6"/>
    </mc:Choice>
    <mc:Fallback xmlns="">
      <p:transition xmlns:p14="http://schemas.microsoft.com/office/powerpoint/2010/main" spd="slow" advTm="293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3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091" y="673380"/>
            <a:ext cx="3936539" cy="181106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Screen Shot 2015-04-28 at 2.59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2" y="4305738"/>
            <a:ext cx="7258318" cy="1915809"/>
          </a:xfrm>
          <a:prstGeom prst="rect">
            <a:avLst/>
          </a:prstGeom>
        </p:spPr>
      </p:pic>
      <p:pic>
        <p:nvPicPr>
          <p:cNvPr id="22" name="Picture 21" descr="Screen Shot 2014-11-13 at 3.40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69" y="604155"/>
            <a:ext cx="4009808" cy="308223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4917" y="139498"/>
            <a:ext cx="3331883" cy="369332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Samples-by-IGSs matrix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5-04-28 at 2.59.0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1" y="2570833"/>
            <a:ext cx="7215636" cy="18398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08368" y="2484444"/>
            <a:ext cx="1364385" cy="20260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2" idx="0"/>
          </p:cNvCxnSpPr>
          <p:nvPr/>
        </p:nvCxnSpPr>
        <p:spPr>
          <a:xfrm flipH="1">
            <a:off x="4017151" y="604155"/>
            <a:ext cx="3101922" cy="380654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0870" y="107232"/>
            <a:ext cx="3331883" cy="369332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Samples-by</a:t>
            </a:r>
            <a:r>
              <a:rPr lang="en-US" dirty="0" smtClean="0">
                <a:solidFill>
                  <a:srgbClr val="FFFFFF"/>
                </a:solidFill>
              </a:rPr>
              <a:t>-species matrix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01390" y="3240673"/>
            <a:ext cx="1390464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Ground truth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601390" y="5263219"/>
            <a:ext cx="1390464" cy="584776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Using IGS method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09390" y="4074905"/>
            <a:ext cx="1414044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baseline="30000" dirty="0" smtClean="0">
                <a:solidFill>
                  <a:srgbClr val="FFFFFF"/>
                </a:solidFill>
              </a:rPr>
              <a:t>Mantel Correlation:</a:t>
            </a:r>
          </a:p>
          <a:p>
            <a:r>
              <a:rPr lang="en-US" baseline="30000" dirty="0" smtClean="0">
                <a:solidFill>
                  <a:srgbClr val="FFFFFF"/>
                </a:solidFill>
              </a:rPr>
              <a:t>0.9714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1" name="Straight Arrow Connector 20"/>
          <p:cNvCxnSpPr>
            <a:endCxn id="19" idx="0"/>
          </p:cNvCxnSpPr>
          <p:nvPr/>
        </p:nvCxnSpPr>
        <p:spPr>
          <a:xfrm>
            <a:off x="7260322" y="3305257"/>
            <a:ext cx="956090" cy="7696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9" idx="2"/>
          </p:cNvCxnSpPr>
          <p:nvPr/>
        </p:nvCxnSpPr>
        <p:spPr>
          <a:xfrm flipV="1">
            <a:off x="7346686" y="4536570"/>
            <a:ext cx="869726" cy="726649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68495" y="6161281"/>
            <a:ext cx="5332895" cy="662489"/>
          </a:xfrm>
          <a:prstGeom prst="rect">
            <a:avLst/>
          </a:prstGeom>
          <a:solidFill>
            <a:srgbClr val="1F497D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Calculated dissimilarity matrix matches the matrix calculated from species composition.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30"/>
    </mc:Choice>
    <mc:Fallback xmlns="">
      <p:transition xmlns:p14="http://schemas.microsoft.com/office/powerpoint/2010/main" spd="slow" advTm="5183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57</a:t>
            </a:fld>
            <a:endParaRPr lang="en-US"/>
          </a:p>
        </p:txBody>
      </p:sp>
      <p:pic>
        <p:nvPicPr>
          <p:cNvPr id="10" name="Picture 9" descr="Screen Shot 2015-04-28 at 2.5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5" y="915806"/>
            <a:ext cx="7258318" cy="1915809"/>
          </a:xfrm>
          <a:prstGeom prst="rect">
            <a:avLst/>
          </a:prstGeom>
        </p:spPr>
      </p:pic>
      <p:pic>
        <p:nvPicPr>
          <p:cNvPr id="11" name="Picture 10" descr="simple_PCA_3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83" y="3586743"/>
            <a:ext cx="5359418" cy="3111604"/>
          </a:xfrm>
          <a:prstGeom prst="rect">
            <a:avLst/>
          </a:prstGeom>
        </p:spPr>
      </p:pic>
      <p:pic>
        <p:nvPicPr>
          <p:cNvPr id="3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6914" y="3258477"/>
            <a:ext cx="3434230" cy="343987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/>
        </p:nvSpPr>
        <p:spPr>
          <a:xfrm>
            <a:off x="1018041" y="2954086"/>
            <a:ext cx="2162024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Ordination (</a:t>
            </a:r>
            <a:r>
              <a:rPr lang="en-US" dirty="0" err="1" smtClean="0">
                <a:solidFill>
                  <a:srgbClr val="FFFFFF"/>
                </a:solidFill>
              </a:rPr>
              <a:t>PCoA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5721" y="2961911"/>
            <a:ext cx="1274957" cy="369332"/>
          </a:xfrm>
          <a:prstGeom prst="rect">
            <a:avLst/>
          </a:prstGeom>
          <a:solidFill>
            <a:srgbClr val="95373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Clustering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hape 103"/>
          <p:cNvSpPr/>
          <p:nvPr/>
        </p:nvSpPr>
        <p:spPr>
          <a:xfrm>
            <a:off x="8134628" y="6094540"/>
            <a:ext cx="730900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AAAB</a:t>
            </a:r>
          </a:p>
        </p:txBody>
      </p:sp>
      <p:sp>
        <p:nvSpPr>
          <p:cNvPr id="5" name="Shape 104"/>
          <p:cNvSpPr/>
          <p:nvPr/>
        </p:nvSpPr>
        <p:spPr>
          <a:xfrm>
            <a:off x="8117437" y="5563739"/>
            <a:ext cx="728083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ABCD</a:t>
            </a:r>
          </a:p>
        </p:txBody>
      </p:sp>
      <p:sp>
        <p:nvSpPr>
          <p:cNvPr id="6" name="Shape 105"/>
          <p:cNvSpPr/>
          <p:nvPr/>
        </p:nvSpPr>
        <p:spPr>
          <a:xfrm>
            <a:off x="8126033" y="5032938"/>
            <a:ext cx="716342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AABC</a:t>
            </a:r>
          </a:p>
        </p:txBody>
      </p:sp>
      <p:sp>
        <p:nvSpPr>
          <p:cNvPr id="7" name="Shape 106"/>
          <p:cNvSpPr/>
          <p:nvPr/>
        </p:nvSpPr>
        <p:spPr>
          <a:xfrm>
            <a:off x="8134783" y="4396246"/>
            <a:ext cx="687381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/>
              <a:t>ABCE</a:t>
            </a:r>
          </a:p>
        </p:txBody>
      </p:sp>
      <p:sp>
        <p:nvSpPr>
          <p:cNvPr id="8" name="Shape 107"/>
          <p:cNvSpPr/>
          <p:nvPr/>
        </p:nvSpPr>
        <p:spPr>
          <a:xfrm>
            <a:off x="8098910" y="3895314"/>
            <a:ext cx="743466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 smtClean="0"/>
              <a:t>FGHI</a:t>
            </a:r>
            <a:endParaRPr sz="2500" dirty="0"/>
          </a:p>
        </p:txBody>
      </p:sp>
      <p:sp>
        <p:nvSpPr>
          <p:cNvPr id="9" name="Shape 108"/>
          <p:cNvSpPr/>
          <p:nvPr/>
        </p:nvSpPr>
        <p:spPr>
          <a:xfrm>
            <a:off x="8126033" y="3394382"/>
            <a:ext cx="734814" cy="38472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5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 dirty="0"/>
              <a:t>AFGH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6466" y="137858"/>
            <a:ext cx="7687672" cy="662489"/>
          </a:xfrm>
          <a:prstGeom prst="rect">
            <a:avLst/>
          </a:prstGeom>
          <a:solidFill>
            <a:srgbClr val="1F497D"/>
          </a:solidFill>
          <a:ln>
            <a:solidFill>
              <a:srgbClr val="95373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 an accurate dissimilarity matrix, it will be straightforward to perform </a:t>
            </a:r>
            <a:r>
              <a:rPr lang="en-US" dirty="0" err="1" smtClean="0"/>
              <a:t>PCoA</a:t>
            </a:r>
            <a:r>
              <a:rPr lang="en-US" dirty="0" smtClean="0"/>
              <a:t> or clustering analysis to demonstrate the relationship between samples.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85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27816" y="90346"/>
            <a:ext cx="4732108" cy="713196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Influence of error rate and coverage to accuracy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alpha_by_coverage_0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8" y="725675"/>
            <a:ext cx="3247489" cy="2597991"/>
          </a:xfrm>
          <a:prstGeom prst="rect">
            <a:avLst/>
          </a:prstGeom>
        </p:spPr>
      </p:pic>
      <p:pic>
        <p:nvPicPr>
          <p:cNvPr id="7" name="Picture 6" descr="alpha_by_coverage_001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672"/>
            <a:ext cx="3593832" cy="2875065"/>
          </a:xfrm>
          <a:prstGeom prst="rect">
            <a:avLst/>
          </a:prstGeom>
        </p:spPr>
      </p:pic>
      <p:pic>
        <p:nvPicPr>
          <p:cNvPr id="8" name="Picture 7" descr="beta_by_erro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409" y="865242"/>
            <a:ext cx="3073030" cy="2458424"/>
          </a:xfrm>
          <a:prstGeom prst="rect">
            <a:avLst/>
          </a:prstGeom>
        </p:spPr>
      </p:pic>
      <p:pic>
        <p:nvPicPr>
          <p:cNvPr id="9" name="Picture 8" descr="beta_by_cover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09" y="3508672"/>
            <a:ext cx="3453991" cy="276319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184661" y="3152074"/>
            <a:ext cx="4129178" cy="349891"/>
          </a:xfrm>
          <a:prstGeom prst="rect">
            <a:avLst/>
          </a:prstGeom>
          <a:solidFill>
            <a:srgbClr val="1F497D"/>
          </a:solidFill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smtClean="0">
                <a:solidFill>
                  <a:srgbClr val="FFFFFF"/>
                </a:solidFill>
              </a:rPr>
              <a:t>Beta diversity is less prone to error rate and low coverage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1" y="3145367"/>
            <a:ext cx="4817327" cy="356598"/>
          </a:xfrm>
          <a:prstGeom prst="rect">
            <a:avLst/>
          </a:prstGeom>
          <a:solidFill>
            <a:srgbClr val="1F497D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dirty="0" err="1" smtClean="0">
                <a:solidFill>
                  <a:srgbClr val="FFFFFF"/>
                </a:solidFill>
              </a:rPr>
              <a:t>Metagenome</a:t>
            </a:r>
            <a:r>
              <a:rPr lang="en-US" sz="1100" dirty="0" smtClean="0">
                <a:solidFill>
                  <a:srgbClr val="FFFFFF"/>
                </a:solidFill>
              </a:rPr>
              <a:t> size is more accurate with increasing coverage and lower error rate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54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80123" y="4876532"/>
            <a:ext cx="6706773" cy="560437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Testing IGS method on real </a:t>
            </a:r>
            <a:r>
              <a:rPr lang="en-US" dirty="0" err="1">
                <a:solidFill>
                  <a:srgbClr val="FFFFFF"/>
                </a:solidFill>
              </a:rPr>
              <a:t>metagenome</a:t>
            </a:r>
            <a:r>
              <a:rPr lang="en-US" dirty="0">
                <a:solidFill>
                  <a:srgbClr val="FFFFFF"/>
                </a:solidFill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06887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6632" y="1801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i="1" dirty="0" err="1" smtClean="0"/>
              <a:t>collective</a:t>
            </a:r>
            <a:r>
              <a:rPr lang="da-DK" i="1" dirty="0" smtClean="0"/>
              <a:t> </a:t>
            </a:r>
            <a:r>
              <a:rPr lang="da-DK" i="1" dirty="0" err="1" smtClean="0"/>
              <a:t>genomes</a:t>
            </a:r>
            <a:r>
              <a:rPr lang="da-DK" i="1" dirty="0" smtClean="0"/>
              <a:t> 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1559" y="35891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most 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traditional way.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582" y="4825602"/>
            <a:ext cx="71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pic>
        <p:nvPicPr>
          <p:cNvPr id="9" name="Picture 8" descr="Screen Shot 2014-11-14 at 9.51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16" y="3059098"/>
            <a:ext cx="4338116" cy="3533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</a:t>
            </a:fld>
            <a:endParaRPr 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16693"/>
      </p:ext>
    </p:extLst>
  </p:cSld>
  <p:clrMapOvr>
    <a:masterClrMapping/>
  </p:clrMapOvr>
  <p:transition xmlns:p14="http://schemas.microsoft.com/office/powerpoint/2010/main" spd="med" advTm="51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7" y="1064846"/>
            <a:ext cx="6716751" cy="502826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65866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1-13 at 10.1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37" name="image10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200" y="142304"/>
            <a:ext cx="4914598" cy="527778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/>
          <p:cNvSpPr txBox="1"/>
          <p:nvPr/>
        </p:nvSpPr>
        <p:spPr>
          <a:xfrm>
            <a:off x="1479831" y="109161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- Galapogas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479831" y="2233495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Tropical – Open Ocean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479831" y="287431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Sargasso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9831" y="4044620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North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479831" y="4457529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Temperate - South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479831" y="4828282"/>
            <a:ext cx="1836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Estuary</a:t>
            </a:r>
            <a:endParaRPr lang="en-US" sz="1400" dirty="0"/>
          </a:p>
        </p:txBody>
      </p:sp>
      <p:sp>
        <p:nvSpPr>
          <p:cNvPr id="21" name="Shape 165"/>
          <p:cNvSpPr/>
          <p:nvPr/>
        </p:nvSpPr>
        <p:spPr>
          <a:xfrm>
            <a:off x="1479831" y="4457529"/>
            <a:ext cx="1836672" cy="370753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1479831" y="4883570"/>
            <a:ext cx="1836672" cy="252489"/>
          </a:xfrm>
          <a:prstGeom prst="roundRect">
            <a:avLst>
              <a:gd name="adj" fmla="val 19156"/>
            </a:avLst>
          </a:prstGeom>
          <a:solidFill>
            <a:schemeClr val="accent6">
              <a:alpha val="59000"/>
            </a:schemeClr>
          </a:solidFill>
          <a:ln w="12700">
            <a:solidFill>
              <a:schemeClr val="accent6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Shape 162"/>
          <p:cNvSpPr/>
          <p:nvPr/>
        </p:nvSpPr>
        <p:spPr>
          <a:xfrm>
            <a:off x="1479832" y="2847561"/>
            <a:ext cx="1836672" cy="366024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161"/>
          <p:cNvSpPr/>
          <p:nvPr/>
        </p:nvSpPr>
        <p:spPr>
          <a:xfrm>
            <a:off x="1479830" y="2141239"/>
            <a:ext cx="1836674" cy="699381"/>
          </a:xfrm>
          <a:prstGeom prst="roundRect">
            <a:avLst>
              <a:gd name="adj" fmla="val 15000"/>
            </a:avLst>
          </a:prstGeom>
          <a:solidFill>
            <a:schemeClr val="accent4">
              <a:alpha val="37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1479832" y="598287"/>
            <a:ext cx="1836671" cy="1491112"/>
          </a:xfrm>
          <a:prstGeom prst="roundRect">
            <a:avLst>
              <a:gd name="adj" fmla="val 15000"/>
            </a:avLst>
          </a:prstGeom>
          <a:solidFill>
            <a:srgbClr val="0000FF">
              <a:alpha val="2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locations using IGS-based method – as good as the result in original research based on alignment-based method or better.</a:t>
            </a:r>
            <a:endParaRPr lang="en-US" dirty="0"/>
          </a:p>
        </p:txBody>
      </p:sp>
      <p:sp>
        <p:nvSpPr>
          <p:cNvPr id="27" name="Shape 163"/>
          <p:cNvSpPr/>
          <p:nvPr/>
        </p:nvSpPr>
        <p:spPr>
          <a:xfrm>
            <a:off x="0" y="3151077"/>
            <a:ext cx="499181" cy="125016"/>
          </a:xfrm>
          <a:prstGeom prst="rightArrow">
            <a:avLst>
              <a:gd name="adj1" fmla="val 32000"/>
              <a:gd name="adj2" fmla="val 228571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33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Shape 160"/>
          <p:cNvSpPr/>
          <p:nvPr/>
        </p:nvSpPr>
        <p:spPr>
          <a:xfrm>
            <a:off x="3479837" y="617759"/>
            <a:ext cx="301691" cy="2595825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Shape 160"/>
          <p:cNvSpPr/>
          <p:nvPr/>
        </p:nvSpPr>
        <p:spPr>
          <a:xfrm>
            <a:off x="3479837" y="3873122"/>
            <a:ext cx="301691" cy="1327983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vert="vert270"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>
                <a:solidFill>
                  <a:srgbClr val="000000"/>
                </a:solidFill>
              </a:rPr>
              <a:t>Temperate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0" name="Shape 165"/>
          <p:cNvSpPr/>
          <p:nvPr/>
        </p:nvSpPr>
        <p:spPr>
          <a:xfrm>
            <a:off x="1479832" y="3873123"/>
            <a:ext cx="1836672" cy="584406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 39"/>
          <p:cNvSpPr/>
          <p:nvPr/>
        </p:nvSpPr>
        <p:spPr>
          <a:xfrm>
            <a:off x="3344794" y="726595"/>
            <a:ext cx="492443" cy="234367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2000" dirty="0" smtClean="0">
                <a:solidFill>
                  <a:srgbClr val="000000"/>
                </a:solidFill>
              </a:rPr>
              <a:t>Tropical and Sargasso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748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173" name="image12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059" y="4596613"/>
            <a:ext cx="3425705" cy="2205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chao1Pl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1" y="185259"/>
            <a:ext cx="5042975" cy="3782231"/>
          </a:xfrm>
          <a:prstGeom prst="rect">
            <a:avLst/>
          </a:prstGeom>
        </p:spPr>
      </p:pic>
      <p:sp>
        <p:nvSpPr>
          <p:cNvPr id="9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12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4611089" y="3066056"/>
            <a:ext cx="1456412" cy="229773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Estuary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" name="Shape 165"/>
          <p:cNvSpPr/>
          <p:nvPr/>
        </p:nvSpPr>
        <p:spPr>
          <a:xfrm>
            <a:off x="4590097" y="3340886"/>
            <a:ext cx="1477404" cy="172671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 North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9" name="Shape 166"/>
          <p:cNvSpPr/>
          <p:nvPr/>
        </p:nvSpPr>
        <p:spPr>
          <a:xfrm>
            <a:off x="4600591" y="2771587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30FFE9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-South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0" name="Shape 166"/>
          <p:cNvSpPr/>
          <p:nvPr/>
        </p:nvSpPr>
        <p:spPr>
          <a:xfrm>
            <a:off x="4600592" y="2325907"/>
            <a:ext cx="1466909" cy="223078"/>
          </a:xfrm>
          <a:prstGeom prst="roundRect">
            <a:avLst>
              <a:gd name="adj" fmla="val 19156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Open Ocean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1" name="Shape 166"/>
          <p:cNvSpPr/>
          <p:nvPr/>
        </p:nvSpPr>
        <p:spPr>
          <a:xfrm>
            <a:off x="4611089" y="2548984"/>
            <a:ext cx="1456412" cy="222603"/>
          </a:xfrm>
          <a:prstGeom prst="roundRect">
            <a:avLst>
              <a:gd name="adj" fmla="val 19156"/>
            </a:avLst>
          </a:prstGeom>
          <a:solidFill>
            <a:srgbClr val="0000FF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Tropical - Galapogas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4600591" y="1974485"/>
            <a:ext cx="1466910" cy="229773"/>
          </a:xfrm>
          <a:prstGeom prst="roundRect">
            <a:avLst>
              <a:gd name="adj" fmla="val 19156"/>
            </a:avLst>
          </a:prstGeom>
          <a:solidFill>
            <a:srgbClr val="FFFF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Sargasso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" name="Shape 160"/>
          <p:cNvSpPr/>
          <p:nvPr/>
        </p:nvSpPr>
        <p:spPr>
          <a:xfrm>
            <a:off x="6067502" y="1926762"/>
            <a:ext cx="301691" cy="798288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6067501" y="2778757"/>
            <a:ext cx="301691" cy="772054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Rectangle 25"/>
          <p:cNvSpPr/>
          <p:nvPr/>
        </p:nvSpPr>
        <p:spPr>
          <a:xfrm>
            <a:off x="5154952" y="274638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tropical area have higher richness.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01176" y="2976495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Temperate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01176" y="2156630"/>
            <a:ext cx="2189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</a:rPr>
              <a:t>Tropical and Sargasso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05516"/>
      </p:ext>
    </p:extLst>
  </p:cSld>
  <p:clrMapOvr>
    <a:masterClrMapping/>
  </p:clrMapOvr>
  <p:transition xmlns:p14="http://schemas.microsoft.com/office/powerpoint/2010/main" spd="med" advTm="23852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 smtClean="0">
                <a:solidFill>
                  <a:srgbClr val="FFFFFF"/>
                </a:solidFill>
              </a:rPr>
              <a:t>Some soil samples – ARMO (1m reads subset)</a:t>
            </a:r>
          </a:p>
        </p:txBody>
      </p:sp>
      <p:pic>
        <p:nvPicPr>
          <p:cNvPr id="4" name="Picture 3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6" y="1131436"/>
            <a:ext cx="5566522" cy="45470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91390" y="5038209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different treatments using IGS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6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GS_ARMO_alp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25144"/>
            <a:ext cx="8219883" cy="41390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87027" y="5134221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Alpha diversity analysis shows samples from prairie area have higher richness than forest area.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0760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5"/>
          <p:cNvSpPr/>
          <p:nvPr/>
        </p:nvSpPr>
        <p:spPr>
          <a:xfrm>
            <a:off x="806824" y="1393763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 smtClean="0">
                <a:solidFill>
                  <a:srgbClr val="FFFFFF"/>
                </a:solidFill>
              </a:rPr>
              <a:t>Some soil samples – ARMO </a:t>
            </a:r>
            <a:r>
              <a:rPr lang="en-US" sz="2500" dirty="0" smtClean="0">
                <a:solidFill>
                  <a:srgbClr val="FFFFFF"/>
                </a:solidFill>
              </a:rPr>
              <a:t>(larger subsample)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80372" y="2540145"/>
            <a:ext cx="132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Blue</a:t>
            </a:r>
            <a:r>
              <a:rPr lang="en-US" dirty="0" smtClean="0"/>
              <a:t>: Prairie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 smtClean="0"/>
              <a:t>: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9350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5"/>
          <p:cNvSpPr/>
          <p:nvPr/>
        </p:nvSpPr>
        <p:spPr>
          <a:xfrm>
            <a:off x="1253179" y="405929"/>
            <a:ext cx="6618941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 smtClean="0">
                <a:solidFill>
                  <a:srgbClr val="FFFFFF"/>
                </a:solidFill>
              </a:rPr>
              <a:t>Bonus: HMP (</a:t>
            </a:r>
            <a:r>
              <a:rPr lang="en-US" sz="2500" dirty="0" smtClean="0">
                <a:solidFill>
                  <a:srgbClr val="FFFFFF"/>
                </a:solidFill>
              </a:rPr>
              <a:t>Human </a:t>
            </a:r>
            <a:r>
              <a:rPr lang="en-US" sz="2500" dirty="0" err="1" smtClean="0">
                <a:solidFill>
                  <a:srgbClr val="FFFFFF"/>
                </a:solidFill>
              </a:rPr>
              <a:t>Microbiome</a:t>
            </a:r>
            <a:r>
              <a:rPr lang="en-US" sz="2500" dirty="0" smtClean="0">
                <a:solidFill>
                  <a:srgbClr val="FFFFFF"/>
                </a:solidFill>
              </a:rPr>
              <a:t> Project)</a:t>
            </a:r>
          </a:p>
        </p:txBody>
      </p:sp>
      <p:sp>
        <p:nvSpPr>
          <p:cNvPr id="4" name="Rectangle 3"/>
          <p:cNvSpPr/>
          <p:nvPr/>
        </p:nvSpPr>
        <p:spPr>
          <a:xfrm>
            <a:off x="826611" y="4407306"/>
            <a:ext cx="676393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12 </a:t>
            </a:r>
            <a:r>
              <a:rPr lang="en-US" dirty="0"/>
              <a:t>samples from ~700 HMP samples with 3 </a:t>
            </a:r>
            <a:r>
              <a:rPr lang="en-US" dirty="0" smtClean="0"/>
              <a:t>groups from </a:t>
            </a:r>
            <a:r>
              <a:rPr lang="en-US" dirty="0"/>
              <a:t>different body </a:t>
            </a:r>
            <a:r>
              <a:rPr lang="en-US" dirty="0" smtClean="0"/>
              <a:t>parts </a:t>
            </a:r>
            <a:r>
              <a:rPr lang="en-US" dirty="0"/>
              <a:t>(skin, oral, vaginal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: </a:t>
            </a:r>
            <a:r>
              <a:rPr lang="en-US" dirty="0" smtClean="0"/>
              <a:t>anterior nares </a:t>
            </a:r>
            <a:r>
              <a:rPr lang="en-US" dirty="0"/>
              <a:t>- skin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/>
              <a:t>: throat - oral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rgbClr val="0000FF"/>
                </a:solidFill>
              </a:rPr>
              <a:t>blue</a:t>
            </a:r>
            <a:r>
              <a:rPr lang="en-US" dirty="0"/>
              <a:t>: buccal_mucosa - oral</a:t>
            </a:r>
          </a:p>
          <a:p>
            <a:r>
              <a:rPr lang="en-US" dirty="0"/>
              <a:t>-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yellow</a:t>
            </a:r>
            <a:r>
              <a:rPr lang="en-US" dirty="0"/>
              <a:t>: </a:t>
            </a:r>
            <a:r>
              <a:rPr lang="en-US" dirty="0" smtClean="0"/>
              <a:t>posterior fornix </a:t>
            </a:r>
            <a:r>
              <a:rPr lang="en-US" dirty="0"/>
              <a:t>- vaginal</a:t>
            </a:r>
          </a:p>
        </p:txBody>
      </p:sp>
      <p:pic>
        <p:nvPicPr>
          <p:cNvPr id="6" name="Picture 5" descr="Screen Shot 2015-01-05 at 8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2" y="1025831"/>
            <a:ext cx="4384818" cy="3207745"/>
          </a:xfrm>
          <a:prstGeom prst="rect">
            <a:avLst/>
          </a:prstGeom>
        </p:spPr>
      </p:pic>
      <p:pic>
        <p:nvPicPr>
          <p:cNvPr id="5" name="Picture 4" descr="Screen Shot 2015-01-05 at 8.27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64" y="1025832"/>
            <a:ext cx="4073216" cy="32077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00108" y="4955768"/>
            <a:ext cx="3610371" cy="1446956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Samples can be separated by locations using IGS method.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Oral samples have higher richness than samples from other body parts.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27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5"/>
          <p:cNvSpPr/>
          <p:nvPr/>
        </p:nvSpPr>
        <p:spPr>
          <a:xfrm>
            <a:off x="806824" y="405929"/>
            <a:ext cx="7473940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>
                <a:solidFill>
                  <a:srgbClr val="FFFFFF"/>
                </a:solidFill>
              </a:rPr>
              <a:t>Bonus: Some </a:t>
            </a:r>
            <a:r>
              <a:rPr lang="en-US" sz="2500" dirty="0" smtClean="0">
                <a:solidFill>
                  <a:srgbClr val="FFFFFF"/>
                </a:solidFill>
              </a:rPr>
              <a:t>soil samples – GPGC data (1m reads subset)</a:t>
            </a:r>
          </a:p>
        </p:txBody>
      </p:sp>
      <p:pic>
        <p:nvPicPr>
          <p:cNvPr id="4" name="Picture 3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8" y="1081913"/>
            <a:ext cx="5954324" cy="5453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06838" y="5196816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locations using IGS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45659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5"/>
          <p:cNvSpPr/>
          <p:nvPr/>
        </p:nvSpPr>
        <p:spPr>
          <a:xfrm>
            <a:off x="806823" y="405929"/>
            <a:ext cx="7757314" cy="384721"/>
          </a:xfrm>
          <a:prstGeom prst="rect">
            <a:avLst/>
          </a:prstGeom>
          <a:solidFill>
            <a:srgbClr val="3760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lang="en-US" sz="2500" dirty="0">
                <a:solidFill>
                  <a:srgbClr val="FFFFFF"/>
                </a:solidFill>
              </a:rPr>
              <a:t>Bonus: Some </a:t>
            </a:r>
            <a:r>
              <a:rPr lang="en-US" sz="2500" dirty="0" smtClean="0">
                <a:solidFill>
                  <a:srgbClr val="FFFFFF"/>
                </a:solidFill>
              </a:rPr>
              <a:t>soil samples – KBS samples(1m reads subset)</a:t>
            </a:r>
          </a:p>
        </p:txBody>
      </p:sp>
      <p:pic>
        <p:nvPicPr>
          <p:cNvPr id="4" name="Picture 3" descr="p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7" y="1225656"/>
            <a:ext cx="6509611" cy="50306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3339" y="2669416"/>
            <a:ext cx="18813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 </a:t>
            </a:r>
            <a:r>
              <a:rPr lang="en-US" dirty="0" smtClean="0"/>
              <a:t>:corn</a:t>
            </a:r>
            <a:endParaRPr lang="en-US" dirty="0"/>
          </a:p>
          <a:p>
            <a:r>
              <a:rPr lang="en-US" dirty="0"/>
              <a:t>S </a:t>
            </a:r>
            <a:r>
              <a:rPr lang="en-US" dirty="0" smtClean="0"/>
              <a:t>: </a:t>
            </a:r>
            <a:r>
              <a:rPr lang="en-US" dirty="0" err="1"/>
              <a:t>switchgrass</a:t>
            </a:r>
            <a:endParaRPr lang="en-US" dirty="0"/>
          </a:p>
          <a:p>
            <a:r>
              <a:rPr lang="en-US" dirty="0"/>
              <a:t>M </a:t>
            </a:r>
            <a:r>
              <a:rPr lang="en-US" dirty="0" smtClean="0"/>
              <a:t>: </a:t>
            </a:r>
            <a:r>
              <a:rPr lang="en-US" dirty="0" err="1"/>
              <a:t>miscanthus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06838" y="5108572"/>
            <a:ext cx="3531848" cy="1311843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Samples can be separated by </a:t>
            </a:r>
            <a:r>
              <a:rPr lang="en-US" dirty="0" smtClean="0"/>
              <a:t>different treatments </a:t>
            </a:r>
            <a:r>
              <a:rPr lang="en-US" dirty="0" smtClean="0"/>
              <a:t>using IGS 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994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Outline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An efficient k-mer counting approach</a:t>
            </a:r>
          </a:p>
          <a:p>
            <a:r>
              <a:rPr lang="en-US" dirty="0" smtClean="0"/>
              <a:t>Novel method to investigate microbial diversity</a:t>
            </a:r>
          </a:p>
          <a:p>
            <a:pPr lvl="1"/>
            <a:r>
              <a:rPr lang="en-US" dirty="0" smtClean="0"/>
              <a:t>Concept </a:t>
            </a:r>
            <a:r>
              <a:rPr lang="en-US" dirty="0"/>
              <a:t>of </a:t>
            </a:r>
            <a:r>
              <a:rPr lang="en-US" dirty="0" smtClean="0"/>
              <a:t>IGS (informative genomic segment) </a:t>
            </a:r>
          </a:p>
          <a:p>
            <a:pPr lvl="1"/>
            <a:r>
              <a:rPr lang="en-US" dirty="0" smtClean="0"/>
              <a:t>Testing IGS method on simulated data sets</a:t>
            </a:r>
          </a:p>
          <a:p>
            <a:pPr lvl="1"/>
            <a:r>
              <a:rPr lang="en-US" dirty="0" smtClean="0"/>
              <a:t>Testing IGS method on real </a:t>
            </a:r>
            <a:r>
              <a:rPr lang="en-US" dirty="0" err="1" smtClean="0"/>
              <a:t>metagenome</a:t>
            </a:r>
            <a:r>
              <a:rPr lang="en-US" dirty="0" smtClean="0"/>
              <a:t> data</a:t>
            </a:r>
            <a:endParaRPr lang="en-US" dirty="0"/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80915" y="5458060"/>
            <a:ext cx="1863892" cy="451241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solidFill>
                  <a:srgbClr val="FFFFFF"/>
                </a:solidFill>
              </a:rPr>
              <a:t>Summary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796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6632" y="180133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a-DK" i="1" dirty="0" smtClean="0"/>
              <a:t>”...functional analysis of the </a:t>
            </a:r>
            <a:r>
              <a:rPr lang="da-DK" i="1" dirty="0" err="1" smtClean="0"/>
              <a:t>collective</a:t>
            </a:r>
            <a:r>
              <a:rPr lang="da-DK" i="1" dirty="0" smtClean="0"/>
              <a:t> </a:t>
            </a:r>
            <a:r>
              <a:rPr lang="da-DK" i="1" dirty="0" err="1" smtClean="0"/>
              <a:t>genomes</a:t>
            </a:r>
            <a:r>
              <a:rPr lang="da-DK" i="1" dirty="0" smtClean="0"/>
              <a:t> of </a:t>
            </a:r>
            <a:r>
              <a:rPr lang="da-DK" i="1" dirty="0" err="1" smtClean="0"/>
              <a:t>soil</a:t>
            </a:r>
            <a:r>
              <a:rPr lang="da-DK" i="1" dirty="0" smtClean="0"/>
              <a:t> microflora, which </a:t>
            </a:r>
            <a:r>
              <a:rPr lang="da-DK" i="1" dirty="0" err="1" smtClean="0"/>
              <a:t>we</a:t>
            </a:r>
            <a:r>
              <a:rPr lang="da-DK" i="1" dirty="0" smtClean="0"/>
              <a:t> term the </a:t>
            </a:r>
            <a:r>
              <a:rPr lang="da-DK" i="1" dirty="0" err="1" smtClean="0">
                <a:solidFill>
                  <a:srgbClr val="C00000"/>
                </a:solidFill>
              </a:rPr>
              <a:t>metagenome</a:t>
            </a:r>
            <a:r>
              <a:rPr lang="da-DK" i="1" dirty="0" smtClean="0"/>
              <a:t> of the </a:t>
            </a:r>
            <a:r>
              <a:rPr lang="da-DK" i="1" dirty="0" err="1" smtClean="0"/>
              <a:t>soil</a:t>
            </a:r>
            <a:r>
              <a:rPr lang="da-DK" i="1" dirty="0" smtClean="0"/>
              <a:t>.”</a:t>
            </a:r>
          </a:p>
          <a:p>
            <a:endParaRPr lang="da-DK" i="1" dirty="0" smtClean="0"/>
          </a:p>
          <a:p>
            <a:r>
              <a:rPr lang="da-DK" i="1" dirty="0" smtClean="0"/>
              <a:t> - J. Handelsman et al., 1998  </a:t>
            </a:r>
            <a:endParaRPr lang="da-DK" i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46074"/>
            <a:ext cx="3017838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25" y="2743000"/>
            <a:ext cx="2452174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91559" y="358919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charset="0"/>
                <a:cs typeface="Arial Unicode MS" charset="0"/>
              </a:rPr>
              <a:t>most of </a:t>
            </a:r>
            <a:r>
              <a:rPr lang="en-US" dirty="0" smtClean="0">
                <a:latin typeface="Arial" charset="0"/>
                <a:cs typeface="Arial Unicode MS" charset="0"/>
              </a:rPr>
              <a:t>the microorganisms can </a:t>
            </a:r>
            <a:r>
              <a:rPr lang="en-US" dirty="0">
                <a:latin typeface="Arial" charset="0"/>
                <a:cs typeface="Arial Unicode MS" charset="0"/>
              </a:rPr>
              <a:t>not be cultured and </a:t>
            </a:r>
            <a:r>
              <a:rPr lang="en-US" dirty="0" smtClean="0">
                <a:latin typeface="Arial" charset="0"/>
                <a:cs typeface="Arial Unicode MS" charset="0"/>
              </a:rPr>
              <a:t>isolated </a:t>
            </a:r>
            <a:r>
              <a:rPr lang="en-US" dirty="0">
                <a:latin typeface="Arial" charset="0"/>
                <a:cs typeface="Arial Unicode MS" charset="0"/>
              </a:rPr>
              <a:t>and sequenced in traditional way.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7582" y="4825602"/>
            <a:ext cx="71180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 In </a:t>
            </a:r>
            <a:r>
              <a:rPr lang="en-US" dirty="0"/>
              <a:t>a gram of soil, there are approximately a billion microbial cells, containing an estimated </a:t>
            </a:r>
            <a:r>
              <a:rPr lang="en-US" b="1" dirty="0"/>
              <a:t>4 </a:t>
            </a:r>
            <a:r>
              <a:rPr lang="en-US" b="1" dirty="0" err="1"/>
              <a:t>petabase</a:t>
            </a:r>
            <a:r>
              <a:rPr lang="en-US" b="1" dirty="0"/>
              <a:t> pairs </a:t>
            </a:r>
            <a:r>
              <a:rPr lang="en-US" dirty="0"/>
              <a:t>of DNA (Jack A. Gilbert,2013)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582" y="5394576"/>
            <a:ext cx="711809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Improvement of next generation sequencing             </a:t>
            </a:r>
            <a:r>
              <a:rPr lang="en-US" sz="2800" dirty="0"/>
              <a:t>= </a:t>
            </a:r>
            <a:r>
              <a:rPr lang="en-US" sz="2800" b="1" dirty="0">
                <a:solidFill>
                  <a:srgbClr val="FF6600"/>
                </a:solidFill>
              </a:rPr>
              <a:t>data </a:t>
            </a:r>
            <a:r>
              <a:rPr lang="en-US" sz="2800" b="1" dirty="0" smtClean="0">
                <a:solidFill>
                  <a:srgbClr val="FF6600"/>
                </a:solidFill>
              </a:rPr>
              <a:t>deluge</a:t>
            </a:r>
            <a:endParaRPr lang="en-US" sz="2800" dirty="0" smtClean="0"/>
          </a:p>
          <a:p>
            <a:pPr marL="0" lvl="1"/>
            <a:r>
              <a:rPr lang="en-US" dirty="0" smtClean="0"/>
              <a:t>+</a:t>
            </a:r>
          </a:p>
          <a:p>
            <a:pPr marL="0" lvl="1"/>
            <a:r>
              <a:rPr lang="en-US" dirty="0" smtClean="0"/>
              <a:t>Decreasing cost of sequencing                               </a:t>
            </a:r>
          </a:p>
        </p:txBody>
      </p:sp>
      <p:pic>
        <p:nvPicPr>
          <p:cNvPr id="9" name="Picture 8" descr="Screen Shot 2014-11-14 at 9.51.1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81" y="3059098"/>
            <a:ext cx="4338116" cy="3533008"/>
          </a:xfrm>
          <a:prstGeom prst="rect">
            <a:avLst/>
          </a:prstGeom>
        </p:spPr>
      </p:pic>
      <p:pic>
        <p:nvPicPr>
          <p:cNvPr id="10" name="Picture 9" descr="Screen Shot 2014-11-14 at 9.56.59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19" y="2071534"/>
            <a:ext cx="7093609" cy="4246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50161" y="6488668"/>
            <a:ext cx="261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www.e-janco.com</a:t>
            </a:r>
            <a:r>
              <a:rPr lang="en-US" dirty="0"/>
              <a:t>/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</a:t>
            </a:fld>
            <a:endParaRPr 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48196"/>
      </p:ext>
    </p:extLst>
  </p:cSld>
  <p:clrMapOvr>
    <a:masterClrMapping/>
  </p:clrMapOvr>
  <p:transition xmlns:p14="http://schemas.microsoft.com/office/powerpoint/2010/main" spd="med" advTm="6838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70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18158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/>
              <a:t>A whole framework with potentials: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Alpha diversity ( richness, evenness) (Chao1, ACE estimators, etc.)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Beta diversity ( abundance-based, incidence-based)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Scalable, efficient: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Based on efficient k-mer counting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Using subsamples may be enough for specific task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Summary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Extend </a:t>
            </a:r>
            <a:r>
              <a:rPr lang="en-US" dirty="0" smtClean="0"/>
              <a:t>applications </a:t>
            </a:r>
            <a:r>
              <a:rPr lang="en-US" dirty="0"/>
              <a:t>beyond diversity analysis</a:t>
            </a:r>
          </a:p>
          <a:p>
            <a:pPr lvl="1"/>
            <a:r>
              <a:rPr lang="en-US" dirty="0" smtClean="0"/>
              <a:t>Extracts interesting reads by coverage profile</a:t>
            </a:r>
          </a:p>
          <a:p>
            <a:pPr lvl="1"/>
            <a:r>
              <a:rPr lang="en-US" dirty="0" smtClean="0"/>
              <a:t>Reads </a:t>
            </a:r>
            <a:r>
              <a:rPr lang="en-US" dirty="0"/>
              <a:t>binning/</a:t>
            </a:r>
            <a:r>
              <a:rPr lang="en-US" dirty="0" smtClean="0"/>
              <a:t>classification based on reads coverage profile</a:t>
            </a:r>
            <a:endParaRPr lang="en-US" dirty="0"/>
          </a:p>
          <a:p>
            <a:pPr lvl="1"/>
            <a:r>
              <a:rPr lang="en-US" dirty="0"/>
              <a:t>Genome size estimation/sequencing effort evaluation</a:t>
            </a:r>
          </a:p>
          <a:p>
            <a:pPr lvl="1"/>
            <a:r>
              <a:rPr lang="en-US" dirty="0" smtClean="0"/>
              <a:t>co</a:t>
            </a:r>
            <a:r>
              <a:rPr lang="en-US" dirty="0"/>
              <a:t>-assembly</a:t>
            </a:r>
          </a:p>
          <a:p>
            <a:r>
              <a:rPr lang="en-US" dirty="0"/>
              <a:t>Refine pipeline, optimize performance</a:t>
            </a:r>
          </a:p>
          <a:p>
            <a:pPr lvl="1"/>
            <a:r>
              <a:rPr lang="en-US" dirty="0"/>
              <a:t>Adjust IGS </a:t>
            </a:r>
            <a:r>
              <a:rPr lang="en-US" dirty="0" smtClean="0"/>
              <a:t>resolution </a:t>
            </a:r>
            <a:endParaRPr lang="en-US" dirty="0" smtClean="0"/>
          </a:p>
          <a:p>
            <a:pPr lvl="1"/>
            <a:r>
              <a:rPr lang="en-US" dirty="0" smtClean="0"/>
              <a:t>Improve method to deal with large number of IGSs more efficiently</a:t>
            </a:r>
            <a:endParaRPr lang="en-US" dirty="0" smtClean="0"/>
          </a:p>
          <a:p>
            <a:pPr lvl="1"/>
            <a:r>
              <a:rPr lang="en-US" dirty="0" smtClean="0"/>
              <a:t>Iterative beta diversity analysis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40645" y="615556"/>
            <a:ext cx="4716430" cy="748596"/>
          </a:xfrm>
          <a:solidFill>
            <a:srgbClr val="1F497D"/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What’s next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4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"/>
    </mc:Choice>
    <mc:Fallback xmlns="">
      <p:transition xmlns:p14="http://schemas.microsoft.com/office/powerpoint/2010/main" spd="slow" advTm="9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723" y="497958"/>
            <a:ext cx="3858077" cy="446638"/>
          </a:xfrm>
          <a:solidFill>
            <a:schemeClr val="tx2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Publications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793"/>
            <a:ext cx="8229600" cy="4525963"/>
          </a:xfrm>
        </p:spPr>
        <p:txBody>
          <a:bodyPr>
            <a:noAutofit/>
          </a:bodyPr>
          <a:lstStyle/>
          <a:p>
            <a:r>
              <a:rPr lang="en-US" sz="1800" b="1" dirty="0" smtClean="0">
                <a:solidFill>
                  <a:schemeClr val="accent2"/>
                </a:solidFill>
              </a:rPr>
              <a:t>                           </a:t>
            </a:r>
            <a:r>
              <a:rPr lang="en-US" sz="1800" b="1" dirty="0" smtClean="0"/>
              <a:t>Using </a:t>
            </a:r>
            <a:r>
              <a:rPr lang="en-US" sz="1800" b="1" dirty="0"/>
              <a:t>the concept of informative genomic segment to investigate microbial diversity of </a:t>
            </a:r>
            <a:r>
              <a:rPr lang="en-US" sz="1800" b="1" dirty="0" err="1" smtClean="0"/>
              <a:t>metagenomic</a:t>
            </a:r>
            <a:r>
              <a:rPr lang="en-US" sz="1800" b="1" dirty="0" smtClean="0"/>
              <a:t> sample </a:t>
            </a:r>
            <a:r>
              <a:rPr lang="en-US" sz="1800" dirty="0" smtClean="0"/>
              <a:t>(in preparation)</a:t>
            </a:r>
            <a:endParaRPr lang="en-US" sz="1800" dirty="0"/>
          </a:p>
          <a:p>
            <a:r>
              <a:rPr lang="en-US" sz="1800" b="1" dirty="0" smtClean="0">
                <a:solidFill>
                  <a:schemeClr val="accent2"/>
                </a:solidFill>
              </a:rPr>
              <a:t>[stream               </a:t>
            </a:r>
            <a:r>
              <a:rPr lang="en-US" sz="1800" b="1" dirty="0" smtClean="0"/>
              <a:t>Crossing </a:t>
            </a:r>
            <a:r>
              <a:rPr lang="en-US" sz="1800" b="1" dirty="0"/>
              <a:t>the streams: a framework for streaming </a:t>
            </a:r>
            <a:r>
              <a:rPr lang="en-US" sz="1800" b="1" dirty="0" smtClean="0"/>
              <a:t>analysis of </a:t>
            </a:r>
            <a:r>
              <a:rPr lang="en-US" sz="1800" b="1" dirty="0"/>
              <a:t>short DNA sequencing reads</a:t>
            </a:r>
            <a:r>
              <a:rPr lang="en-US" sz="1800" dirty="0"/>
              <a:t>. Qingpeng Zhang, Sharon </a:t>
            </a:r>
            <a:r>
              <a:rPr lang="en-US" sz="1800" dirty="0" err="1"/>
              <a:t>Awad</a:t>
            </a:r>
            <a:r>
              <a:rPr lang="en-US" sz="1800" dirty="0"/>
              <a:t>, C. </a:t>
            </a:r>
            <a:r>
              <a:rPr lang="en-US" sz="1800" dirty="0" smtClean="0"/>
              <a:t>Titus Brown</a:t>
            </a:r>
            <a:r>
              <a:rPr lang="en-US" sz="1800" dirty="0"/>
              <a:t>. (submitted) </a:t>
            </a:r>
            <a:r>
              <a:rPr lang="en-US" sz="1800" dirty="0">
                <a:hlinkClick r:id="rId3"/>
              </a:rPr>
              <a:t>https://peerj.com/preprints/890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sz="1800" b="1" dirty="0">
                <a:solidFill>
                  <a:srgbClr val="C0504D"/>
                </a:solidFill>
              </a:rPr>
              <a:t>[</a:t>
            </a:r>
            <a:r>
              <a:rPr lang="en-US" sz="1800" b="1" dirty="0" err="1">
                <a:solidFill>
                  <a:srgbClr val="C0504D"/>
                </a:solidFill>
              </a:rPr>
              <a:t>khmer</a:t>
            </a:r>
            <a:r>
              <a:rPr lang="en-US" sz="1800" b="1" dirty="0" smtClean="0">
                <a:solidFill>
                  <a:srgbClr val="C0504D"/>
                </a:solidFill>
              </a:rPr>
              <a:t>]     </a:t>
            </a:r>
            <a:r>
              <a:rPr lang="en-US" sz="1800" b="1" dirty="0" smtClean="0"/>
              <a:t>These </a:t>
            </a:r>
            <a:r>
              <a:rPr lang="en-US" sz="1800" b="1" dirty="0"/>
              <a:t>are not the k-</a:t>
            </a:r>
            <a:r>
              <a:rPr lang="en-US" sz="1800" b="1" dirty="0" err="1"/>
              <a:t>mers</a:t>
            </a:r>
            <a:r>
              <a:rPr lang="en-US" sz="1800" b="1" dirty="0"/>
              <a:t> you are looking for: efficient </a:t>
            </a:r>
            <a:r>
              <a:rPr lang="en-US" sz="1800" b="1" dirty="0" smtClean="0"/>
              <a:t>online k</a:t>
            </a:r>
            <a:r>
              <a:rPr lang="en-US" sz="1800" b="1" dirty="0"/>
              <a:t>-mer counting using a </a:t>
            </a:r>
            <a:r>
              <a:rPr lang="en-US" sz="1800" b="1" dirty="0" smtClean="0"/>
              <a:t>probabilistic </a:t>
            </a:r>
            <a:r>
              <a:rPr lang="en-US" sz="1800" b="1" dirty="0"/>
              <a:t>data structure. </a:t>
            </a:r>
            <a:r>
              <a:rPr lang="en-US" sz="1800" dirty="0"/>
              <a:t>Qingpeng Zhang</a:t>
            </a:r>
            <a:r>
              <a:rPr lang="en-US" sz="1800" dirty="0" smtClean="0"/>
              <a:t>, Jason </a:t>
            </a:r>
            <a:r>
              <a:rPr lang="en-US" sz="1800" dirty="0"/>
              <a:t>Pell, </a:t>
            </a:r>
            <a:r>
              <a:rPr lang="en-US" sz="1800" dirty="0" err="1"/>
              <a:t>Rosangela</a:t>
            </a:r>
            <a:r>
              <a:rPr lang="en-US" sz="1800" dirty="0"/>
              <a:t> </a:t>
            </a:r>
            <a:r>
              <a:rPr lang="en-US" sz="1800" dirty="0" err="1"/>
              <a:t>Canino-Koning</a:t>
            </a:r>
            <a:r>
              <a:rPr lang="en-US" sz="1800" dirty="0"/>
              <a:t>, Adina Chuang Howe, C. </a:t>
            </a:r>
            <a:r>
              <a:rPr lang="en-US" sz="1800" dirty="0" smtClean="0"/>
              <a:t>Titus Brown</a:t>
            </a:r>
            <a:r>
              <a:rPr lang="en-US" sz="1800" dirty="0"/>
              <a:t>. PLOS ONE, July 25, 2014, DOI: 10.1371/journal.pone.</a:t>
            </a:r>
            <a:r>
              <a:rPr lang="en-US" sz="1800" dirty="0" smtClean="0"/>
              <a:t>0101271 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://journals.plos.org/plosone/article?id=10.1371/journal.pone.</a:t>
            </a:r>
            <a:r>
              <a:rPr lang="en-US" sz="1800" dirty="0" smtClean="0">
                <a:hlinkClick r:id="rId4"/>
              </a:rPr>
              <a:t>0101271</a:t>
            </a:r>
            <a:endParaRPr lang="en-US" sz="1800" dirty="0" smtClean="0"/>
          </a:p>
          <a:p>
            <a:r>
              <a:rPr lang="en-US" sz="1800" b="1" dirty="0">
                <a:solidFill>
                  <a:srgbClr val="C0504D"/>
                </a:solidFill>
              </a:rPr>
              <a:t>[</a:t>
            </a:r>
            <a:r>
              <a:rPr lang="en-US" sz="1800" b="1" dirty="0" err="1">
                <a:solidFill>
                  <a:srgbClr val="C0504D"/>
                </a:solidFill>
              </a:rPr>
              <a:t>diginorm</a:t>
            </a:r>
            <a:r>
              <a:rPr lang="en-US" sz="1800" dirty="0" smtClean="0"/>
              <a:t>]                       </a:t>
            </a:r>
            <a:r>
              <a:rPr lang="en-US" sz="1800" b="1" dirty="0" smtClean="0"/>
              <a:t>A </a:t>
            </a:r>
            <a:r>
              <a:rPr lang="en-US" sz="1800" b="1" dirty="0"/>
              <a:t>Reference-Free Algorithm for Computational </a:t>
            </a:r>
            <a:r>
              <a:rPr lang="en-US" sz="1800" b="1" dirty="0" smtClean="0"/>
              <a:t>Normalization of </a:t>
            </a:r>
            <a:r>
              <a:rPr lang="en-US" sz="1800" b="1" dirty="0"/>
              <a:t>Shotgun Sequencing Data</a:t>
            </a:r>
            <a:r>
              <a:rPr lang="en-US" sz="1800" dirty="0"/>
              <a:t>. C. Titus Brown, Adina Howe, </a:t>
            </a:r>
            <a:r>
              <a:rPr lang="en-US" sz="1800" dirty="0" smtClean="0"/>
              <a:t>Qingpeng Zhang</a:t>
            </a:r>
            <a:r>
              <a:rPr lang="en-US" sz="1800" dirty="0"/>
              <a:t>, Alexis B. </a:t>
            </a:r>
            <a:r>
              <a:rPr lang="en-US" sz="1800" dirty="0" err="1"/>
              <a:t>Pyrkosz</a:t>
            </a:r>
            <a:r>
              <a:rPr lang="en-US" sz="1800" dirty="0"/>
              <a:t>, Timothy H. </a:t>
            </a:r>
            <a:r>
              <a:rPr lang="en-US" sz="1800" dirty="0" err="1"/>
              <a:t>Brom</a:t>
            </a:r>
            <a:r>
              <a:rPr lang="en-US" sz="1800" dirty="0"/>
              <a:t>. </a:t>
            </a:r>
            <a:r>
              <a:rPr lang="en-US" sz="1800" dirty="0" smtClean="0"/>
              <a:t>Submitted. </a:t>
            </a:r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://arxiv.org/abs/</a:t>
            </a:r>
            <a:r>
              <a:rPr lang="en-US" sz="1800" dirty="0" smtClean="0">
                <a:hlinkClick r:id="rId5"/>
              </a:rPr>
              <a:t>1203.4802</a:t>
            </a:r>
            <a:endParaRPr lang="en-US" sz="1800" dirty="0" smtClean="0"/>
          </a:p>
          <a:p>
            <a:r>
              <a:rPr lang="en-US" sz="1800" b="1" dirty="0" smtClean="0">
                <a:solidFill>
                  <a:srgbClr val="C0504D"/>
                </a:solidFill>
              </a:rPr>
              <a:t>[</a:t>
            </a:r>
            <a:r>
              <a:rPr lang="en-US" sz="1800" b="1" dirty="0" err="1" smtClean="0">
                <a:solidFill>
                  <a:srgbClr val="C0504D"/>
                </a:solidFill>
              </a:rPr>
              <a:t>Osedax</a:t>
            </a:r>
            <a:r>
              <a:rPr lang="en-US" sz="1800" b="1" dirty="0" smtClean="0">
                <a:solidFill>
                  <a:srgbClr val="C0504D"/>
                </a:solidFill>
              </a:rPr>
              <a:t>]                       </a:t>
            </a:r>
            <a:r>
              <a:rPr lang="en-US" sz="1800" b="1" dirty="0" smtClean="0"/>
              <a:t>Genomic  </a:t>
            </a:r>
            <a:r>
              <a:rPr lang="en-US" sz="1800" b="1" dirty="0"/>
              <a:t>versatility and functional variation between two dominant  heterotrophic </a:t>
            </a:r>
            <a:r>
              <a:rPr lang="en-US" sz="1800" b="1" dirty="0" err="1"/>
              <a:t>symbionts</a:t>
            </a:r>
            <a:r>
              <a:rPr lang="en-US" sz="1800" b="1" dirty="0"/>
              <a:t> of deep-sea </a:t>
            </a:r>
            <a:r>
              <a:rPr lang="en-US" sz="1800" b="1" dirty="0" err="1"/>
              <a:t>Osedax</a:t>
            </a:r>
            <a:r>
              <a:rPr lang="en-US" sz="1800" b="1" dirty="0"/>
              <a:t> worms</a:t>
            </a:r>
            <a:r>
              <a:rPr lang="en-US" sz="1800" dirty="0"/>
              <a:t>.</a:t>
            </a:r>
            <a:r>
              <a:rPr lang="en-US" sz="1800" b="1" dirty="0" smtClean="0">
                <a:solidFill>
                  <a:srgbClr val="C0504D"/>
                </a:solidFill>
              </a:rPr>
              <a:t> </a:t>
            </a:r>
            <a:r>
              <a:rPr lang="en-US" sz="1800" dirty="0" smtClean="0"/>
              <a:t>Shana </a:t>
            </a:r>
            <a:r>
              <a:rPr lang="en-US" sz="1800" dirty="0"/>
              <a:t>K </a:t>
            </a:r>
            <a:r>
              <a:rPr lang="en-US" sz="1800" dirty="0" err="1"/>
              <a:t>Goffredi</a:t>
            </a:r>
            <a:r>
              <a:rPr lang="en-US" sz="1800" dirty="0"/>
              <a:t>, Hana Yi, Qingpeng Zhang, Jane E </a:t>
            </a:r>
            <a:r>
              <a:rPr lang="en-US" sz="1800" dirty="0" err="1"/>
              <a:t>Klann</a:t>
            </a:r>
            <a:r>
              <a:rPr lang="en-US" sz="1800" dirty="0" err="1" smtClean="0"/>
              <a:t>,Isabelle</a:t>
            </a:r>
            <a:r>
              <a:rPr lang="en-US" sz="1800" dirty="0" smtClean="0"/>
              <a:t> </a:t>
            </a:r>
            <a:r>
              <a:rPr lang="en-US" sz="1800" dirty="0"/>
              <a:t>A Struve, Robert C </a:t>
            </a:r>
            <a:r>
              <a:rPr lang="en-US" sz="1800" dirty="0" err="1"/>
              <a:t>Vrijenhoek</a:t>
            </a:r>
            <a:r>
              <a:rPr lang="en-US" sz="1800" dirty="0"/>
              <a:t> and C Titus Brown. </a:t>
            </a:r>
            <a:r>
              <a:rPr lang="en-US" sz="1800" dirty="0" smtClean="0"/>
              <a:t>The ISME  </a:t>
            </a:r>
            <a:r>
              <a:rPr lang="en-US" sz="1800" dirty="0"/>
              <a:t>Journal </a:t>
            </a:r>
            <a:r>
              <a:rPr lang="en-US" sz="1800" dirty="0" smtClean="0"/>
              <a:t> doi</a:t>
            </a:r>
            <a:r>
              <a:rPr lang="en-US" sz="1800" dirty="0"/>
              <a:t>:10.1038/ismej.</a:t>
            </a:r>
            <a:r>
              <a:rPr lang="en-US" sz="1800" dirty="0" smtClean="0"/>
              <a:t>2013.201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6064" y="1336331"/>
            <a:ext cx="128754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IGS method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9211" y="5440862"/>
            <a:ext cx="199368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seaworm symbiont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950" y="4259295"/>
            <a:ext cx="211135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igital normalization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6064" y="2819876"/>
            <a:ext cx="9301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khmer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0567" y="1958218"/>
            <a:ext cx="14482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</a:t>
            </a:r>
            <a:r>
              <a:rPr lang="en-US" dirty="0" smtClean="0">
                <a:solidFill>
                  <a:srgbClr val="FFFFFF"/>
                </a:solidFill>
              </a:rPr>
              <a:t>rror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5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/>
          </p:cNvSpPr>
          <p:nvPr>
            <p:ph type="body" idx="1"/>
          </p:nvPr>
        </p:nvSpPr>
        <p:spPr>
          <a:xfrm>
            <a:off x="1224754" y="1972748"/>
            <a:ext cx="3290415" cy="3922897"/>
          </a:xfrm>
          <a:prstGeom prst="rect">
            <a:avLst/>
          </a:prstGeom>
        </p:spPr>
        <p:txBody>
          <a:bodyPr>
            <a:noAutofit/>
          </a:bodyPr>
          <a:lstStyle/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sz="1800" b="1" dirty="0"/>
              <a:t>Dr. Titus Brown</a:t>
            </a:r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sz="1800" b="1" dirty="0"/>
              <a:t>Lab members of </a:t>
            </a:r>
            <a:r>
              <a:rPr sz="1800" b="1" dirty="0" smtClean="0"/>
              <a:t>GED</a:t>
            </a:r>
            <a:endParaRPr lang="en-US" sz="1800" b="1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</a:t>
            </a:r>
            <a:r>
              <a:rPr lang="en-US" sz="1800" dirty="0" err="1"/>
              <a:t>Sherine</a:t>
            </a:r>
            <a:r>
              <a:rPr lang="en-US" sz="1800" dirty="0"/>
              <a:t> </a:t>
            </a:r>
            <a:r>
              <a:rPr lang="en-US" sz="1800" dirty="0" err="1"/>
              <a:t>Awad</a:t>
            </a:r>
            <a:endParaRPr lang="en-US" sz="1800" dirty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Michael Crusoe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/>
              <a:t>Jiarong</a:t>
            </a:r>
            <a:r>
              <a:rPr lang="en-US" sz="1800" dirty="0"/>
              <a:t> </a:t>
            </a:r>
            <a:r>
              <a:rPr lang="en-US" sz="1800" dirty="0" err="1" smtClean="0"/>
              <a:t>Guo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Luiz</a:t>
            </a:r>
            <a:r>
              <a:rPr lang="en-US" sz="1800" dirty="0" smtClean="0"/>
              <a:t> </a:t>
            </a:r>
            <a:r>
              <a:rPr lang="en-US" sz="1800" dirty="0" err="1" smtClean="0"/>
              <a:t>Irber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Camille Scott</a:t>
            </a:r>
          </a:p>
          <a:p>
            <a:pPr marL="121439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smtClean="0"/>
              <a:t>Collaborators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Dr. James </a:t>
            </a:r>
            <a:r>
              <a:rPr lang="en-US" sz="1800" dirty="0" err="1" smtClean="0"/>
              <a:t>Tiedje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Dr. Joan Ross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Shana K </a:t>
            </a:r>
            <a:r>
              <a:rPr lang="en-US" sz="1800" dirty="0" err="1" smtClean="0"/>
              <a:t>Goffredi</a:t>
            </a:r>
            <a:endParaRPr lang="en-US" sz="1800" dirty="0" smtClean="0"/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Yiseul</a:t>
            </a:r>
            <a:r>
              <a:rPr lang="en-US" sz="1800" dirty="0" smtClean="0"/>
              <a:t> </a:t>
            </a:r>
            <a:r>
              <a:rPr lang="en-US" sz="1800" dirty="0" err="1" smtClean="0"/>
              <a:t>KIm</a:t>
            </a:r>
            <a:r>
              <a:rPr lang="en-US" sz="1800" dirty="0" smtClean="0"/>
              <a:t> </a:t>
            </a:r>
          </a:p>
          <a:p>
            <a:pPr marL="362532" lvl="2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927412" y="537882"/>
            <a:ext cx="55880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Acknowledgement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hape 498"/>
          <p:cNvSpPr txBox="1">
            <a:spLocks/>
          </p:cNvSpPr>
          <p:nvPr/>
        </p:nvSpPr>
        <p:spPr>
          <a:xfrm>
            <a:off x="5092762" y="1549391"/>
            <a:ext cx="3290415" cy="4753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marL="482186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marL="723279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marL="964372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marL="1205465" indent="-241093" algn="l" defTabSz="410751" rtl="0" eaLnBrk="1" latinLnBrk="0" hangingPunct="1">
              <a:lnSpc>
                <a:spcPct val="100000"/>
              </a:lnSpc>
              <a:spcBef>
                <a:spcPts val="2250"/>
              </a:spcBef>
              <a:buSzPct val="7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/>
              <a:t>Committee members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Jaimes</a:t>
            </a:r>
            <a:r>
              <a:rPr lang="en-US" sz="1800" dirty="0" smtClean="0"/>
              <a:t> Cole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Richard </a:t>
            </a:r>
            <a:r>
              <a:rPr lang="en-US" sz="1800" dirty="0" err="1" smtClean="0"/>
              <a:t>Enbody</a:t>
            </a:r>
            <a:endParaRPr lang="en-US" sz="1800" dirty="0" smtClean="0"/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err="1" smtClean="0"/>
              <a:t>Yanni</a:t>
            </a:r>
            <a:r>
              <a:rPr lang="en-US" sz="1800" dirty="0" smtClean="0"/>
              <a:t> Sun</a:t>
            </a:r>
          </a:p>
          <a:p>
            <a:pPr marL="260725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 smtClean="0"/>
              <a:t>Eric </a:t>
            </a:r>
            <a:r>
              <a:rPr lang="en-US" sz="1800" dirty="0" err="1" smtClean="0"/>
              <a:t>Torng</a:t>
            </a:r>
            <a:endParaRPr lang="en-US" sz="1800" dirty="0" smtClean="0"/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smtClean="0"/>
              <a:t>Former </a:t>
            </a:r>
            <a:r>
              <a:rPr lang="en-US" sz="1800" b="1" dirty="0"/>
              <a:t>members of GED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Adina Howe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Eric McDonald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Jason Pell</a:t>
            </a:r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</a:t>
            </a:r>
            <a:r>
              <a:rPr lang="en-US" sz="1800" dirty="0" err="1"/>
              <a:t>Likit</a:t>
            </a:r>
            <a:r>
              <a:rPr lang="en-US" sz="1800" dirty="0"/>
              <a:t> </a:t>
            </a:r>
            <a:r>
              <a:rPr lang="en-US" sz="1800" dirty="0" err="1"/>
              <a:t>Preeyanon</a:t>
            </a:r>
            <a:endParaRPr lang="en-US" sz="1800" dirty="0"/>
          </a:p>
          <a:p>
            <a:pPr marL="219663" lvl="1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dirty="0"/>
              <a:t>Dr. Elijah Lowe</a:t>
            </a:r>
          </a:p>
          <a:p>
            <a:pPr marL="80377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r>
              <a:rPr lang="en-US" sz="1800" b="1" dirty="0" err="1" smtClean="0"/>
              <a:t>khmer</a:t>
            </a:r>
            <a:r>
              <a:rPr lang="en-US" sz="1800" b="1" dirty="0" smtClean="0"/>
              <a:t> </a:t>
            </a:r>
            <a:r>
              <a:rPr lang="en-US" sz="1800" b="1" dirty="0"/>
              <a:t>developers</a:t>
            </a:r>
          </a:p>
          <a:p>
            <a:pPr marL="121439" indent="-91079" defTabSz="164300">
              <a:spcBef>
                <a:spcPts val="844"/>
              </a:spcBef>
              <a:buClr>
                <a:srgbClr val="000000"/>
              </a:buClr>
              <a:buSzPct val="45000"/>
              <a:buFont typeface="Wingdings"/>
              <a:buChar char="●"/>
              <a:tabLst>
                <a:tab pos="196446" algn="l"/>
                <a:tab pos="401822" algn="l"/>
                <a:tab pos="607197" algn="l"/>
                <a:tab pos="812573" algn="l"/>
                <a:tab pos="1017948" algn="l"/>
                <a:tab pos="1214394" algn="l"/>
                <a:tab pos="1419770" algn="l"/>
                <a:tab pos="1625145" algn="l"/>
                <a:tab pos="1830521" algn="l"/>
                <a:tab pos="2035896" algn="l"/>
                <a:tab pos="2232343" algn="l"/>
                <a:tab pos="2437718" algn="l"/>
              </a:tabLst>
              <a:defRPr sz="1800"/>
            </a:pP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078063" y="6303323"/>
            <a:ext cx="170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Funding agency: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37054"/>
      </p:ext>
    </p:extLst>
  </p:cSld>
  <p:clrMapOvr>
    <a:masterClrMapping/>
  </p:clrMapOvr>
  <p:transition xmlns:p14="http://schemas.microsoft.com/office/powerpoint/2010/main" spd="med" advTm="536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Screen Shot 2015-04-28 at 12.55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4" y="1432187"/>
            <a:ext cx="8303510" cy="2571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2519" y="4234740"/>
            <a:ext cx="5225108" cy="646331"/>
          </a:xfrm>
          <a:prstGeom prst="rect">
            <a:avLst/>
          </a:prstGeom>
          <a:solidFill>
            <a:srgbClr val="95373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Bacterial genome size: </a:t>
            </a:r>
            <a:r>
              <a:rPr lang="hu-HU" dirty="0" smtClean="0">
                <a:solidFill>
                  <a:schemeClr val="bg1"/>
                </a:solidFill>
              </a:rPr>
              <a:t>139,000 bps </a:t>
            </a:r>
            <a:r>
              <a:rPr lang="hu-HU" dirty="0">
                <a:solidFill>
                  <a:schemeClr val="bg1"/>
                </a:solidFill>
              </a:rPr>
              <a:t>to </a:t>
            </a:r>
            <a:r>
              <a:rPr lang="hu-HU" dirty="0" smtClean="0">
                <a:solidFill>
                  <a:schemeClr val="bg1"/>
                </a:solidFill>
              </a:rPr>
              <a:t>13,000,000 bps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Human genome size: 3,000,000,000 </a:t>
            </a:r>
            <a:r>
              <a:rPr lang="en-US" dirty="0" smtClean="0">
                <a:solidFill>
                  <a:schemeClr val="bg1"/>
                </a:solidFill>
              </a:rPr>
              <a:t>bps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210148" y="359441"/>
            <a:ext cx="3385474" cy="88961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81639" tIns="632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r>
              <a:rPr lang="en-US" sz="2500" dirty="0" err="1">
                <a:solidFill>
                  <a:srgbClr val="FFFFFF"/>
                </a:solidFill>
              </a:rPr>
              <a:t>Metagenomics</a:t>
            </a:r>
            <a:r>
              <a:rPr lang="en-US" sz="2500" dirty="0">
                <a:solidFill>
                  <a:srgbClr val="FFFFFF"/>
                </a:solidFill>
              </a:rPr>
              <a:t> and </a:t>
            </a:r>
            <a:endParaRPr lang="en-US" sz="2500" dirty="0" smtClean="0">
              <a:solidFill>
                <a:srgbClr val="FFFFFF"/>
              </a:solidFill>
            </a:endParaRPr>
          </a:p>
          <a:p>
            <a:r>
              <a:rPr lang="en-US" sz="2500" dirty="0" smtClean="0">
                <a:solidFill>
                  <a:srgbClr val="FFFFFF"/>
                </a:solidFill>
              </a:rPr>
              <a:t>“big data”</a:t>
            </a:r>
            <a:endParaRPr lang="en-US" sz="25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7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806824" y="405929"/>
            <a:ext cx="6618941" cy="384721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>
              <a:defRPr sz="1800"/>
            </a:pPr>
            <a:r>
              <a:rPr sz="2500" dirty="0">
                <a:solidFill>
                  <a:srgbClr val="FFFFFF"/>
                </a:solidFill>
              </a:rPr>
              <a:t>Sorcerer II Global Ocean Sampling </a:t>
            </a:r>
            <a:r>
              <a:rPr sz="2500" dirty="0" smtClean="0">
                <a:solidFill>
                  <a:srgbClr val="FFFFFF"/>
                </a:solidFill>
              </a:rPr>
              <a:t>Expedition</a:t>
            </a:r>
            <a:endParaRPr lang="en-US" sz="25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474" y="896906"/>
            <a:ext cx="5877015" cy="4399625"/>
          </a:xfrm>
          <a:prstGeom prst="rect">
            <a:avLst/>
          </a:prstGeom>
        </p:spPr>
      </p:pic>
      <p:pic>
        <p:nvPicPr>
          <p:cNvPr id="2" name="Picture 1" descr="Screen Shot 2014-11-13 at 10.0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2" y="1064846"/>
            <a:ext cx="4386385" cy="36433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1375" y="5296531"/>
            <a:ext cx="7316511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>
                <a:solidFill>
                  <a:schemeClr val="bg1"/>
                </a:solidFill>
              </a:rPr>
              <a:t>How many different species in a </a:t>
            </a:r>
            <a:r>
              <a:rPr lang="en-US" dirty="0" smtClean="0">
                <a:solidFill>
                  <a:schemeClr val="bg1"/>
                </a:solidFill>
              </a:rPr>
              <a:t>sea water sample</a:t>
            </a:r>
            <a:r>
              <a:rPr lang="en-US" dirty="0">
                <a:solidFill>
                  <a:schemeClr val="bg1"/>
                </a:solidFill>
              </a:rPr>
              <a:t>? What is their abundance distribution? (alpha-diversity</a:t>
            </a:r>
            <a:r>
              <a:rPr lang="en-US" dirty="0" smtClean="0">
                <a:solidFill>
                  <a:schemeClr val="bg1"/>
                </a:solidFill>
              </a:rPr>
              <a:t>) [Hint: ~10,000 </a:t>
            </a:r>
            <a:r>
              <a:rPr lang="en-US" dirty="0">
                <a:solidFill>
                  <a:schemeClr val="bg1"/>
                </a:solidFill>
              </a:rPr>
              <a:t>different types of microorganisms, 10 million viruses, one million </a:t>
            </a:r>
            <a:r>
              <a:rPr lang="en-US" dirty="0" smtClean="0">
                <a:solidFill>
                  <a:schemeClr val="bg1"/>
                </a:solidFill>
              </a:rPr>
              <a:t>bacteria in a drop.]</a:t>
            </a:r>
            <a:endParaRPr lang="en-US" dirty="0">
              <a:solidFill>
                <a:schemeClr val="bg1"/>
              </a:solidFill>
            </a:endParaRP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>
                <a:solidFill>
                  <a:schemeClr val="bg1"/>
                </a:solidFill>
              </a:rPr>
              <a:t>Are samples </a:t>
            </a:r>
            <a:r>
              <a:rPr lang="en-US" dirty="0">
                <a:solidFill>
                  <a:schemeClr val="bg1"/>
                </a:solidFill>
              </a:rPr>
              <a:t>from </a:t>
            </a:r>
            <a:r>
              <a:rPr lang="en-US" dirty="0" smtClean="0">
                <a:solidFill>
                  <a:schemeClr val="bg1"/>
                </a:solidFill>
              </a:rPr>
              <a:t>tropical area and temperate area different?(</a:t>
            </a:r>
            <a:r>
              <a:rPr lang="en-US" dirty="0">
                <a:solidFill>
                  <a:schemeClr val="bg1"/>
                </a:solidFill>
              </a:rPr>
              <a:t>beta-diversity</a:t>
            </a:r>
            <a:r>
              <a:rPr lang="en-US" dirty="0" smtClean="0">
                <a:solidFill>
                  <a:schemeClr val="bg1"/>
                </a:solidFill>
              </a:rPr>
              <a:t>)  [Hint: Yes, but how different?]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5933"/>
      </p:ext>
    </p:extLst>
  </p:cSld>
  <p:clrMapOvr>
    <a:masterClrMapping/>
  </p:clrMapOvr>
  <p:transition xmlns:p14="http://schemas.microsoft.com/office/powerpoint/2010/main" spd="med" advTm="10780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9|2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9|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7|8.3|14.2|27.1|27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23259</TotalTime>
  <Words>6513</Words>
  <Application>Microsoft Macintosh PowerPoint</Application>
  <PresentationFormat>On-screen Show (4:3)</PresentationFormat>
  <Paragraphs>1334</Paragraphs>
  <Slides>73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Office Theme</vt:lpstr>
      <vt:lpstr>Microsoft Equation</vt:lpstr>
      <vt:lpstr>Novel Computational Approaches to Investigate Microbial Diversity</vt:lpstr>
      <vt:lpstr>Outline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Genome and Book</vt:lpstr>
      <vt:lpstr>PowerPoint Presentation</vt:lpstr>
      <vt:lpstr>Which library has more titles?</vt:lpstr>
      <vt:lpstr>How similar are the libraries by their collection?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Summary</vt:lpstr>
      <vt:lpstr>What’s next</vt:lpstr>
      <vt:lpstr>Publications</vt:lpstr>
      <vt:lpstr>PowerPoint Presentation</vt:lpstr>
    </vt:vector>
  </TitlesOfParts>
  <Company>Michigan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Qingpeng Zhang</dc:creator>
  <cp:lastModifiedBy>Qingpeng Zhang</cp:lastModifiedBy>
  <cp:revision>184</cp:revision>
  <dcterms:created xsi:type="dcterms:W3CDTF">2014-11-13T04:19:32Z</dcterms:created>
  <dcterms:modified xsi:type="dcterms:W3CDTF">2015-04-28T08:32:32Z</dcterms:modified>
</cp:coreProperties>
</file>